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4"/>
  </p:notesMasterIdLst>
  <p:handoutMasterIdLst>
    <p:handoutMasterId r:id="rId35"/>
  </p:handoutMasterIdLst>
  <p:sldIdLst>
    <p:sldId id="322" r:id="rId5"/>
    <p:sldId id="335" r:id="rId6"/>
    <p:sldId id="295" r:id="rId7"/>
    <p:sldId id="301" r:id="rId8"/>
    <p:sldId id="425" r:id="rId9"/>
    <p:sldId id="333" r:id="rId10"/>
    <p:sldId id="334" r:id="rId11"/>
    <p:sldId id="371" r:id="rId12"/>
    <p:sldId id="306" r:id="rId13"/>
    <p:sldId id="426" r:id="rId14"/>
    <p:sldId id="307" r:id="rId15"/>
    <p:sldId id="328" r:id="rId16"/>
    <p:sldId id="308" r:id="rId17"/>
    <p:sldId id="329" r:id="rId18"/>
    <p:sldId id="399" r:id="rId19"/>
    <p:sldId id="330" r:id="rId20"/>
    <p:sldId id="400" r:id="rId21"/>
    <p:sldId id="331" r:id="rId22"/>
    <p:sldId id="401" r:id="rId23"/>
    <p:sldId id="337" r:id="rId24"/>
    <p:sldId id="332" r:id="rId25"/>
    <p:sldId id="427" r:id="rId26"/>
    <p:sldId id="428" r:id="rId27"/>
    <p:sldId id="347" r:id="rId28"/>
    <p:sldId id="429" r:id="rId29"/>
    <p:sldId id="345" r:id="rId30"/>
    <p:sldId id="344" r:id="rId31"/>
    <p:sldId id="440" r:id="rId32"/>
    <p:sldId id="441" r:id="rId33"/>
  </p:sldIdLst>
  <p:sldSz cx="12188825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581" autoAdjust="0"/>
  </p:normalViewPr>
  <p:slideViewPr>
    <p:cSldViewPr showGuides="1">
      <p:cViewPr varScale="1">
        <p:scale>
          <a:sx n="115" d="100"/>
          <a:sy n="115" d="100"/>
        </p:scale>
        <p:origin x="224" y="208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20"/>
    </p:cViewPr>
  </p:sorter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1/12/21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1/12/21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FE49B26-C526-42FF-9D40-4232DB54976C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Example: </a:t>
            </a:r>
            <a:r>
              <a:rPr lang="en-US" altLang="en-US" i="1"/>
              <a:t>cn</a:t>
            </a:r>
            <a:r>
              <a:rPr lang="en-US" altLang="en-US" i="1" baseline="30000"/>
              <a:t>2</a:t>
            </a:r>
            <a:endParaRPr lang="en-US" altLang="en-US" i="1"/>
          </a:p>
          <a:p>
            <a:r>
              <a:rPr lang="en-US" altLang="en-US"/>
              <a:t>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en-US"/>
              <a:t> how much faster on twice as fast computer? (2)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en-US"/>
              <a:t> how much longer for 2</a:t>
            </a:r>
            <a:r>
              <a:rPr lang="en-US" altLang="en-US" i="1"/>
              <a:t>n</a:t>
            </a:r>
            <a:r>
              <a:rPr lang="en-US" altLang="en-US"/>
              <a:t>? (4)</a:t>
            </a:r>
          </a:p>
        </p:txBody>
      </p:sp>
    </p:spTree>
    <p:extLst>
      <p:ext uri="{BB962C8B-B14F-4D97-AF65-F5344CB8AC3E}">
        <p14:creationId xmlns:p14="http://schemas.microsoft.com/office/powerpoint/2010/main" val="2049120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6BF445-91B3-4913-A7D0-D00D3B7A6D54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4400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91B482B-8ABC-49FF-953C-15AAA7D40CD4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410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B13F342-B3E6-4A0C-9C0B-D3F95188C2EF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29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91E37BF-3F82-4017-BC17-FFCF58B62D15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08025"/>
            <a:ext cx="6397625" cy="360045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>
                <a:cs typeface="Times New Roman" panose="02020603050405020304" pitchFamily="18" charset="0"/>
              </a:rPr>
              <a:t>Examples:</a:t>
            </a:r>
          </a:p>
          <a:p>
            <a:r>
              <a:rPr lang="en-US" altLang="en-US">
                <a:cs typeface="Times New Roman" panose="02020603050405020304" pitchFamily="18" charset="0"/>
              </a:rPr>
              <a:t>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is O(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2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>
                <a:cs typeface="Times New Roman" panose="02020603050405020304" pitchFamily="18" charset="0"/>
              </a:rPr>
              <a:t>since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Lucida Grande" pitchFamily="84" charset="0"/>
                <a:cs typeface="Times New Roman" panose="02020603050405020304" pitchFamily="18" charset="0"/>
              </a:rPr>
              <a:t>≤</a:t>
            </a:r>
            <a:r>
              <a:rPr lang="en-US" altLang="en-US">
                <a:cs typeface="Times New Roman" panose="02020603050405020304" pitchFamily="18" charset="0"/>
              </a:rPr>
              <a:t>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2</a:t>
            </a:r>
            <a:r>
              <a:rPr lang="en-US" altLang="en-US">
                <a:cs typeface="Times New Roman" panose="02020603050405020304" pitchFamily="18" charset="0"/>
              </a:rPr>
              <a:t>  for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 i="1">
                <a:latin typeface="Lucida Grande" pitchFamily="84" charset="0"/>
                <a:cs typeface="Times New Roman" panose="02020603050405020304" pitchFamily="18" charset="0"/>
              </a:rPr>
              <a:t>≥</a:t>
            </a:r>
            <a:r>
              <a:rPr lang="en-US" altLang="en-US" i="1"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1  or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Lucida Grande" pitchFamily="84" charset="0"/>
                <a:cs typeface="Times New Roman" panose="02020603050405020304" pitchFamily="18" charset="0"/>
              </a:rPr>
              <a:t>≤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2  </a:t>
            </a:r>
            <a:r>
              <a:rPr lang="en-US" altLang="en-US">
                <a:cs typeface="Times New Roman" panose="02020603050405020304" pitchFamily="18" charset="0"/>
              </a:rPr>
              <a:t>for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 i="1">
                <a:latin typeface="Lucida Grande" pitchFamily="84" charset="0"/>
                <a:cs typeface="Times New Roman" panose="02020603050405020304" pitchFamily="18" charset="0"/>
              </a:rPr>
              <a:t>≥</a:t>
            </a:r>
            <a:r>
              <a:rPr lang="en-US" altLang="en-US" i="1"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10 </a:t>
            </a:r>
          </a:p>
          <a:p>
            <a:endParaRPr lang="en-US" altLang="en-US">
              <a:cs typeface="Times New Roman" panose="02020603050405020304" pitchFamily="18" charset="0"/>
            </a:endParaRPr>
          </a:p>
          <a:p>
            <a:r>
              <a:rPr lang="en-US" altLang="en-US">
                <a:cs typeface="Times New Roman" panose="02020603050405020304" pitchFamily="18" charset="0"/>
              </a:rPr>
              <a:t>                    </a:t>
            </a:r>
            <a:r>
              <a:rPr lang="en-US" altLang="en-US" i="1">
                <a:cs typeface="Times New Roman" panose="02020603050405020304" pitchFamily="18" charset="0"/>
              </a:rPr>
              <a:t>c            n</a:t>
            </a:r>
            <a:r>
              <a:rPr lang="en-US" altLang="en-US" baseline="-25000">
                <a:cs typeface="Times New Roman" panose="02020603050405020304" pitchFamily="18" charset="0"/>
              </a:rPr>
              <a:t>0</a:t>
            </a:r>
            <a:endParaRPr lang="en-US" altLang="en-US">
              <a:cs typeface="Times New Roman" panose="02020603050405020304" pitchFamily="18" charset="0"/>
            </a:endParaRPr>
          </a:p>
          <a:p>
            <a:r>
              <a:rPr lang="en-US" altLang="en-US">
                <a:cs typeface="Times New Roman" panose="02020603050405020304" pitchFamily="18" charset="0"/>
              </a:rPr>
              <a:t>5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+20 is O(10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>
                <a:cs typeface="Times New Roman" panose="02020603050405020304" pitchFamily="18" charset="0"/>
              </a:rPr>
              <a:t>since 5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+20 </a:t>
            </a:r>
            <a:r>
              <a:rPr lang="en-US" altLang="en-US">
                <a:latin typeface="Lucida Grande" pitchFamily="84" charset="0"/>
                <a:cs typeface="Times New Roman" panose="02020603050405020304" pitchFamily="18" charset="0"/>
              </a:rPr>
              <a:t>≤</a:t>
            </a:r>
            <a:r>
              <a:rPr lang="en-US" altLang="en-US">
                <a:cs typeface="Times New Roman" panose="02020603050405020304" pitchFamily="18" charset="0"/>
              </a:rPr>
              <a:t> 10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>
                <a:cs typeface="Times New Roman" panose="02020603050405020304" pitchFamily="18" charset="0"/>
              </a:rPr>
              <a:t>for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 i="1">
                <a:latin typeface="Lucida Grande" pitchFamily="84" charset="0"/>
                <a:cs typeface="Times New Roman" panose="02020603050405020304" pitchFamily="18" charset="0"/>
              </a:rPr>
              <a:t>≥</a:t>
            </a:r>
            <a:r>
              <a:rPr lang="en-US" altLang="en-US" i="1"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4</a:t>
            </a:r>
          </a:p>
          <a:p>
            <a:endParaRPr lang="en-US" altLang="en-US" i="1">
              <a:cs typeface="Times New Roman" panose="02020603050405020304" pitchFamily="18" charset="0"/>
            </a:endParaRPr>
          </a:p>
          <a:p>
            <a:r>
              <a:rPr lang="en-US" altLang="en-US" i="1">
                <a:cs typeface="Times New Roman" panose="02020603050405020304" pitchFamily="18" charset="0"/>
              </a:rPr>
              <a:t>                         c            n</a:t>
            </a:r>
            <a:r>
              <a:rPr lang="en-US" altLang="en-US" baseline="-25000">
                <a:cs typeface="Times New Roman" panose="02020603050405020304" pitchFamily="18" charset="0"/>
              </a:rPr>
              <a:t>0</a:t>
            </a:r>
            <a:endParaRPr lang="en-US" altLang="en-US">
              <a:cs typeface="Times New Roman" panose="02020603050405020304" pitchFamily="18" charset="0"/>
            </a:endParaRPr>
          </a:p>
          <a:p>
            <a:endParaRPr lang="en-US" altLang="en-US">
              <a:cs typeface="Times New Roman" panose="02020603050405020304" pitchFamily="18" charset="0"/>
            </a:endParaRPr>
          </a:p>
          <a:p>
            <a:endParaRPr lang="en-US" altLang="en-US">
              <a:cs typeface="Times New Roman" panose="02020603050405020304" pitchFamily="18" charset="0"/>
            </a:endParaRPr>
          </a:p>
          <a:p>
            <a:endParaRPr lang="en-US" altLang="en-US"/>
          </a:p>
        </p:txBody>
      </p:sp>
      <p:sp>
        <p:nvSpPr>
          <p:cNvPr id="47109" name="Line 4"/>
          <p:cNvSpPr>
            <a:spLocks noChangeShapeType="1"/>
          </p:cNvSpPr>
          <p:nvPr/>
        </p:nvSpPr>
        <p:spPr bwMode="auto">
          <a:xfrm flipH="1" flipV="1">
            <a:off x="1908175" y="5981700"/>
            <a:ext cx="0" cy="3143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5"/>
          <p:cNvSpPr>
            <a:spLocks noChangeShapeType="1"/>
          </p:cNvSpPr>
          <p:nvPr/>
        </p:nvSpPr>
        <p:spPr bwMode="auto">
          <a:xfrm flipV="1">
            <a:off x="2438400" y="5943600"/>
            <a:ext cx="2286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Line 6"/>
          <p:cNvSpPr>
            <a:spLocks noChangeShapeType="1"/>
          </p:cNvSpPr>
          <p:nvPr/>
        </p:nvSpPr>
        <p:spPr bwMode="auto">
          <a:xfrm flipH="1" flipV="1">
            <a:off x="2066925" y="6924675"/>
            <a:ext cx="0" cy="3159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Line 7"/>
          <p:cNvSpPr>
            <a:spLocks noChangeShapeType="1"/>
          </p:cNvSpPr>
          <p:nvPr/>
        </p:nvSpPr>
        <p:spPr bwMode="auto">
          <a:xfrm flipV="1">
            <a:off x="2703513" y="6924675"/>
            <a:ext cx="79375" cy="3159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27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E8B19F4-2D1C-41B0-927A-895630B07EF9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424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91E37BF-3F82-4017-BC17-FFCF58B62D15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08025"/>
            <a:ext cx="6397625" cy="360045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>
                <a:cs typeface="Times New Roman" panose="02020603050405020304" pitchFamily="18" charset="0"/>
              </a:rPr>
              <a:t>Examples:</a:t>
            </a:r>
          </a:p>
          <a:p>
            <a:r>
              <a:rPr lang="en-US" altLang="en-US">
                <a:cs typeface="Times New Roman" panose="02020603050405020304" pitchFamily="18" charset="0"/>
              </a:rPr>
              <a:t>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is O(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2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>
                <a:cs typeface="Times New Roman" panose="02020603050405020304" pitchFamily="18" charset="0"/>
              </a:rPr>
              <a:t>since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Lucida Grande" pitchFamily="84" charset="0"/>
                <a:cs typeface="Times New Roman" panose="02020603050405020304" pitchFamily="18" charset="0"/>
              </a:rPr>
              <a:t>≤</a:t>
            </a:r>
            <a:r>
              <a:rPr lang="en-US" altLang="en-US">
                <a:cs typeface="Times New Roman" panose="02020603050405020304" pitchFamily="18" charset="0"/>
              </a:rPr>
              <a:t>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2</a:t>
            </a:r>
            <a:r>
              <a:rPr lang="en-US" altLang="en-US">
                <a:cs typeface="Times New Roman" panose="02020603050405020304" pitchFamily="18" charset="0"/>
              </a:rPr>
              <a:t>  for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 i="1">
                <a:latin typeface="Lucida Grande" pitchFamily="84" charset="0"/>
                <a:cs typeface="Times New Roman" panose="02020603050405020304" pitchFamily="18" charset="0"/>
              </a:rPr>
              <a:t>≥</a:t>
            </a:r>
            <a:r>
              <a:rPr lang="en-US" altLang="en-US" i="1"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1  or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Lucida Grande" pitchFamily="84" charset="0"/>
                <a:cs typeface="Times New Roman" panose="02020603050405020304" pitchFamily="18" charset="0"/>
              </a:rPr>
              <a:t>≤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2  </a:t>
            </a:r>
            <a:r>
              <a:rPr lang="en-US" altLang="en-US">
                <a:cs typeface="Times New Roman" panose="02020603050405020304" pitchFamily="18" charset="0"/>
              </a:rPr>
              <a:t>for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 i="1">
                <a:latin typeface="Lucida Grande" pitchFamily="84" charset="0"/>
                <a:cs typeface="Times New Roman" panose="02020603050405020304" pitchFamily="18" charset="0"/>
              </a:rPr>
              <a:t>≥</a:t>
            </a:r>
            <a:r>
              <a:rPr lang="en-US" altLang="en-US" i="1"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10 </a:t>
            </a:r>
          </a:p>
          <a:p>
            <a:endParaRPr lang="en-US" altLang="en-US">
              <a:cs typeface="Times New Roman" panose="02020603050405020304" pitchFamily="18" charset="0"/>
            </a:endParaRPr>
          </a:p>
          <a:p>
            <a:r>
              <a:rPr lang="en-US" altLang="en-US">
                <a:cs typeface="Times New Roman" panose="02020603050405020304" pitchFamily="18" charset="0"/>
              </a:rPr>
              <a:t>                    </a:t>
            </a:r>
            <a:r>
              <a:rPr lang="en-US" altLang="en-US" i="1">
                <a:cs typeface="Times New Roman" panose="02020603050405020304" pitchFamily="18" charset="0"/>
              </a:rPr>
              <a:t>c            n</a:t>
            </a:r>
            <a:r>
              <a:rPr lang="en-US" altLang="en-US" baseline="-25000">
                <a:cs typeface="Times New Roman" panose="02020603050405020304" pitchFamily="18" charset="0"/>
              </a:rPr>
              <a:t>0</a:t>
            </a:r>
            <a:endParaRPr lang="en-US" altLang="en-US">
              <a:cs typeface="Times New Roman" panose="02020603050405020304" pitchFamily="18" charset="0"/>
            </a:endParaRPr>
          </a:p>
          <a:p>
            <a:r>
              <a:rPr lang="en-US" altLang="en-US">
                <a:cs typeface="Times New Roman" panose="02020603050405020304" pitchFamily="18" charset="0"/>
              </a:rPr>
              <a:t>5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+20 is O(10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>
                <a:cs typeface="Times New Roman" panose="02020603050405020304" pitchFamily="18" charset="0"/>
              </a:rPr>
              <a:t>since 5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+20 </a:t>
            </a:r>
            <a:r>
              <a:rPr lang="en-US" altLang="en-US">
                <a:latin typeface="Lucida Grande" pitchFamily="84" charset="0"/>
                <a:cs typeface="Times New Roman" panose="02020603050405020304" pitchFamily="18" charset="0"/>
              </a:rPr>
              <a:t>≤</a:t>
            </a:r>
            <a:r>
              <a:rPr lang="en-US" altLang="en-US">
                <a:cs typeface="Times New Roman" panose="02020603050405020304" pitchFamily="18" charset="0"/>
              </a:rPr>
              <a:t> 10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>
                <a:cs typeface="Times New Roman" panose="02020603050405020304" pitchFamily="18" charset="0"/>
              </a:rPr>
              <a:t>for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 i="1">
                <a:latin typeface="Lucida Grande" pitchFamily="84" charset="0"/>
                <a:cs typeface="Times New Roman" panose="02020603050405020304" pitchFamily="18" charset="0"/>
              </a:rPr>
              <a:t>≥</a:t>
            </a:r>
            <a:r>
              <a:rPr lang="en-US" altLang="en-US" i="1"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4</a:t>
            </a:r>
          </a:p>
          <a:p>
            <a:endParaRPr lang="en-US" altLang="en-US" i="1">
              <a:cs typeface="Times New Roman" panose="02020603050405020304" pitchFamily="18" charset="0"/>
            </a:endParaRPr>
          </a:p>
          <a:p>
            <a:r>
              <a:rPr lang="en-US" altLang="en-US" i="1">
                <a:cs typeface="Times New Roman" panose="02020603050405020304" pitchFamily="18" charset="0"/>
              </a:rPr>
              <a:t>                         c            n</a:t>
            </a:r>
            <a:r>
              <a:rPr lang="en-US" altLang="en-US" baseline="-25000">
                <a:cs typeface="Times New Roman" panose="02020603050405020304" pitchFamily="18" charset="0"/>
              </a:rPr>
              <a:t>0</a:t>
            </a:r>
            <a:endParaRPr lang="en-US" altLang="en-US">
              <a:cs typeface="Times New Roman" panose="02020603050405020304" pitchFamily="18" charset="0"/>
            </a:endParaRPr>
          </a:p>
          <a:p>
            <a:endParaRPr lang="en-US" altLang="en-US">
              <a:cs typeface="Times New Roman" panose="02020603050405020304" pitchFamily="18" charset="0"/>
            </a:endParaRPr>
          </a:p>
          <a:p>
            <a:endParaRPr lang="en-US" altLang="en-US">
              <a:cs typeface="Times New Roman" panose="02020603050405020304" pitchFamily="18" charset="0"/>
            </a:endParaRPr>
          </a:p>
          <a:p>
            <a:endParaRPr lang="en-US" altLang="en-US"/>
          </a:p>
        </p:txBody>
      </p:sp>
      <p:sp>
        <p:nvSpPr>
          <p:cNvPr id="47109" name="Line 4"/>
          <p:cNvSpPr>
            <a:spLocks noChangeShapeType="1"/>
          </p:cNvSpPr>
          <p:nvPr/>
        </p:nvSpPr>
        <p:spPr bwMode="auto">
          <a:xfrm flipH="1" flipV="1">
            <a:off x="1908175" y="5981700"/>
            <a:ext cx="0" cy="3143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5"/>
          <p:cNvSpPr>
            <a:spLocks noChangeShapeType="1"/>
          </p:cNvSpPr>
          <p:nvPr/>
        </p:nvSpPr>
        <p:spPr bwMode="auto">
          <a:xfrm flipV="1">
            <a:off x="2438400" y="5943600"/>
            <a:ext cx="2286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Line 6"/>
          <p:cNvSpPr>
            <a:spLocks noChangeShapeType="1"/>
          </p:cNvSpPr>
          <p:nvPr/>
        </p:nvSpPr>
        <p:spPr bwMode="auto">
          <a:xfrm flipH="1" flipV="1">
            <a:off x="2066925" y="6924675"/>
            <a:ext cx="0" cy="3159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Line 7"/>
          <p:cNvSpPr>
            <a:spLocks noChangeShapeType="1"/>
          </p:cNvSpPr>
          <p:nvPr/>
        </p:nvSpPr>
        <p:spPr bwMode="auto">
          <a:xfrm flipV="1">
            <a:off x="2703513" y="6924675"/>
            <a:ext cx="79375" cy="3159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04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8461EEE-9D8C-4695-B131-3D7CB8BC2611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5916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91E37BF-3F82-4017-BC17-FFCF58B62D15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08025"/>
            <a:ext cx="6397625" cy="360045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>
                <a:cs typeface="Times New Roman" panose="02020603050405020304" pitchFamily="18" charset="0"/>
              </a:rPr>
              <a:t>Examples:</a:t>
            </a:r>
          </a:p>
          <a:p>
            <a:r>
              <a:rPr lang="en-US" altLang="en-US">
                <a:cs typeface="Times New Roman" panose="02020603050405020304" pitchFamily="18" charset="0"/>
              </a:rPr>
              <a:t>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is O(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2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>
                <a:cs typeface="Times New Roman" panose="02020603050405020304" pitchFamily="18" charset="0"/>
              </a:rPr>
              <a:t>since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Lucida Grande" pitchFamily="84" charset="0"/>
                <a:cs typeface="Times New Roman" panose="02020603050405020304" pitchFamily="18" charset="0"/>
              </a:rPr>
              <a:t>≤</a:t>
            </a:r>
            <a:r>
              <a:rPr lang="en-US" altLang="en-US">
                <a:cs typeface="Times New Roman" panose="02020603050405020304" pitchFamily="18" charset="0"/>
              </a:rPr>
              <a:t>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2</a:t>
            </a:r>
            <a:r>
              <a:rPr lang="en-US" altLang="en-US">
                <a:cs typeface="Times New Roman" panose="02020603050405020304" pitchFamily="18" charset="0"/>
              </a:rPr>
              <a:t>  for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 i="1">
                <a:latin typeface="Lucida Grande" pitchFamily="84" charset="0"/>
                <a:cs typeface="Times New Roman" panose="02020603050405020304" pitchFamily="18" charset="0"/>
              </a:rPr>
              <a:t>≥</a:t>
            </a:r>
            <a:r>
              <a:rPr lang="en-US" altLang="en-US" i="1"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1  or 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Lucida Grande" pitchFamily="84" charset="0"/>
                <a:cs typeface="Times New Roman" panose="02020603050405020304" pitchFamily="18" charset="0"/>
              </a:rPr>
              <a:t>≤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2  </a:t>
            </a:r>
            <a:r>
              <a:rPr lang="en-US" altLang="en-US">
                <a:cs typeface="Times New Roman" panose="02020603050405020304" pitchFamily="18" charset="0"/>
              </a:rPr>
              <a:t>for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 i="1">
                <a:latin typeface="Lucida Grande" pitchFamily="84" charset="0"/>
                <a:cs typeface="Times New Roman" panose="02020603050405020304" pitchFamily="18" charset="0"/>
              </a:rPr>
              <a:t>≥</a:t>
            </a:r>
            <a:r>
              <a:rPr lang="en-US" altLang="en-US" i="1"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10 </a:t>
            </a:r>
          </a:p>
          <a:p>
            <a:endParaRPr lang="en-US" altLang="en-US">
              <a:cs typeface="Times New Roman" panose="02020603050405020304" pitchFamily="18" charset="0"/>
            </a:endParaRPr>
          </a:p>
          <a:p>
            <a:r>
              <a:rPr lang="en-US" altLang="en-US">
                <a:cs typeface="Times New Roman" panose="02020603050405020304" pitchFamily="18" charset="0"/>
              </a:rPr>
              <a:t>                    </a:t>
            </a:r>
            <a:r>
              <a:rPr lang="en-US" altLang="en-US" i="1">
                <a:cs typeface="Times New Roman" panose="02020603050405020304" pitchFamily="18" charset="0"/>
              </a:rPr>
              <a:t>c            n</a:t>
            </a:r>
            <a:r>
              <a:rPr lang="en-US" altLang="en-US" baseline="-25000">
                <a:cs typeface="Times New Roman" panose="02020603050405020304" pitchFamily="18" charset="0"/>
              </a:rPr>
              <a:t>0</a:t>
            </a:r>
            <a:endParaRPr lang="en-US" altLang="en-US">
              <a:cs typeface="Times New Roman" panose="02020603050405020304" pitchFamily="18" charset="0"/>
            </a:endParaRPr>
          </a:p>
          <a:p>
            <a:r>
              <a:rPr lang="en-US" altLang="en-US">
                <a:cs typeface="Times New Roman" panose="02020603050405020304" pitchFamily="18" charset="0"/>
              </a:rPr>
              <a:t>5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+20 is O(10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>
                <a:cs typeface="Times New Roman" panose="02020603050405020304" pitchFamily="18" charset="0"/>
              </a:rPr>
              <a:t>since 5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+20 </a:t>
            </a:r>
            <a:r>
              <a:rPr lang="en-US" altLang="en-US">
                <a:latin typeface="Lucida Grande" pitchFamily="84" charset="0"/>
                <a:cs typeface="Times New Roman" panose="02020603050405020304" pitchFamily="18" charset="0"/>
              </a:rPr>
              <a:t>≤</a:t>
            </a:r>
            <a:r>
              <a:rPr lang="en-US" altLang="en-US">
                <a:cs typeface="Times New Roman" panose="02020603050405020304" pitchFamily="18" charset="0"/>
              </a:rPr>
              <a:t> 10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>
                <a:cs typeface="Times New Roman" panose="02020603050405020304" pitchFamily="18" charset="0"/>
              </a:rPr>
              <a:t>for </a:t>
            </a:r>
            <a:r>
              <a:rPr lang="en-US" altLang="en-US" i="1">
                <a:cs typeface="Times New Roman" panose="02020603050405020304" pitchFamily="18" charset="0"/>
              </a:rPr>
              <a:t>n </a:t>
            </a:r>
            <a:r>
              <a:rPr lang="en-US" altLang="en-US" i="1">
                <a:latin typeface="Lucida Grande" pitchFamily="84" charset="0"/>
                <a:cs typeface="Times New Roman" panose="02020603050405020304" pitchFamily="18" charset="0"/>
              </a:rPr>
              <a:t>≥</a:t>
            </a:r>
            <a:r>
              <a:rPr lang="en-US" altLang="en-US" i="1"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4</a:t>
            </a:r>
          </a:p>
          <a:p>
            <a:endParaRPr lang="en-US" altLang="en-US" i="1">
              <a:cs typeface="Times New Roman" panose="02020603050405020304" pitchFamily="18" charset="0"/>
            </a:endParaRPr>
          </a:p>
          <a:p>
            <a:r>
              <a:rPr lang="en-US" altLang="en-US" i="1">
                <a:cs typeface="Times New Roman" panose="02020603050405020304" pitchFamily="18" charset="0"/>
              </a:rPr>
              <a:t>                         c            n</a:t>
            </a:r>
            <a:r>
              <a:rPr lang="en-US" altLang="en-US" baseline="-25000">
                <a:cs typeface="Times New Roman" panose="02020603050405020304" pitchFamily="18" charset="0"/>
              </a:rPr>
              <a:t>0</a:t>
            </a:r>
            <a:endParaRPr lang="en-US" altLang="en-US">
              <a:cs typeface="Times New Roman" panose="02020603050405020304" pitchFamily="18" charset="0"/>
            </a:endParaRPr>
          </a:p>
          <a:p>
            <a:endParaRPr lang="en-US" altLang="en-US">
              <a:cs typeface="Times New Roman" panose="02020603050405020304" pitchFamily="18" charset="0"/>
            </a:endParaRPr>
          </a:p>
          <a:p>
            <a:endParaRPr lang="en-US" altLang="en-US">
              <a:cs typeface="Times New Roman" panose="02020603050405020304" pitchFamily="18" charset="0"/>
            </a:endParaRPr>
          </a:p>
          <a:p>
            <a:endParaRPr lang="en-US" altLang="en-US"/>
          </a:p>
        </p:txBody>
      </p:sp>
      <p:sp>
        <p:nvSpPr>
          <p:cNvPr id="47109" name="Line 4"/>
          <p:cNvSpPr>
            <a:spLocks noChangeShapeType="1"/>
          </p:cNvSpPr>
          <p:nvPr/>
        </p:nvSpPr>
        <p:spPr bwMode="auto">
          <a:xfrm flipH="1" flipV="1">
            <a:off x="1908175" y="5981700"/>
            <a:ext cx="0" cy="3143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5"/>
          <p:cNvSpPr>
            <a:spLocks noChangeShapeType="1"/>
          </p:cNvSpPr>
          <p:nvPr/>
        </p:nvSpPr>
        <p:spPr bwMode="auto">
          <a:xfrm flipV="1">
            <a:off x="2438400" y="5943600"/>
            <a:ext cx="2286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Line 6"/>
          <p:cNvSpPr>
            <a:spLocks noChangeShapeType="1"/>
          </p:cNvSpPr>
          <p:nvPr/>
        </p:nvSpPr>
        <p:spPr bwMode="auto">
          <a:xfrm flipH="1" flipV="1">
            <a:off x="2066925" y="6924675"/>
            <a:ext cx="0" cy="3159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Line 7"/>
          <p:cNvSpPr>
            <a:spLocks noChangeShapeType="1"/>
          </p:cNvSpPr>
          <p:nvPr/>
        </p:nvSpPr>
        <p:spPr bwMode="auto">
          <a:xfrm flipV="1">
            <a:off x="2703513" y="6924675"/>
            <a:ext cx="79375" cy="3159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24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61C309-3F74-4956-B09C-80C009FC6F16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08025"/>
            <a:ext cx="6397625" cy="36004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5773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90EFF04-4AD1-422C-9425-689A13DF8B85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77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8F5B08A-4154-4C3E-A1D9-F0C491A49DC9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128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61C309-3F74-4956-B09C-80C009FC6F16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08025"/>
            <a:ext cx="6397625" cy="36004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439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61C309-3F74-4956-B09C-80C009FC6F16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08025"/>
            <a:ext cx="6397625" cy="36004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377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1C17C2C-D2AF-479F-9B9E-D5CECB7A1101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293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1C17C2C-D2AF-479F-9B9E-D5CECB7A1101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079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AE82442-6399-4468-B46F-16ACD260432D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326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AB3013-7906-43DF-BE23-DF318B8E9E56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145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AB3013-7906-43DF-BE23-DF318B8E9E56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631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AB3013-7906-43DF-BE23-DF318B8E9E56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412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B69E63-69A3-45E6-8EBA-FBCC306C195A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1337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B69E63-69A3-45E6-8EBA-FBCC306C195A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54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39533E0-A800-4541-8700-33CAAFC907EF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570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6DC74E5-806F-4BC8-89AA-7FBC34A0E8C8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063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784F3F-8F12-430E-9F0D-B378F19DA086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60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73AA46F-BD2A-4751-BF01-5571EC625316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647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FE49B26-C526-42FF-9D40-4232DB54976C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Example: </a:t>
            </a:r>
            <a:r>
              <a:rPr lang="en-US" altLang="en-US" i="1"/>
              <a:t>cn</a:t>
            </a:r>
            <a:r>
              <a:rPr lang="en-US" altLang="en-US" i="1" baseline="30000"/>
              <a:t>2</a:t>
            </a:r>
            <a:endParaRPr lang="en-US" altLang="en-US" i="1"/>
          </a:p>
          <a:p>
            <a:r>
              <a:rPr lang="en-US" altLang="en-US"/>
              <a:t>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en-US"/>
              <a:t> how much faster on twice as fast computer? (2)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en-US"/>
              <a:t> how much longer for 2</a:t>
            </a:r>
            <a:r>
              <a:rPr lang="en-US" altLang="en-US" i="1"/>
              <a:t>n</a:t>
            </a:r>
            <a:r>
              <a:rPr lang="en-US" altLang="en-US"/>
              <a:t>? (4)</a:t>
            </a:r>
          </a:p>
        </p:txBody>
      </p:sp>
    </p:spTree>
    <p:extLst>
      <p:ext uri="{BB962C8B-B14F-4D97-AF65-F5344CB8AC3E}">
        <p14:creationId xmlns:p14="http://schemas.microsoft.com/office/powerpoint/2010/main" val="69190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1/12/21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8" y="228600"/>
            <a:ext cx="10115032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12588" y="1266825"/>
            <a:ext cx="11071516" cy="49053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41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8" y="228600"/>
            <a:ext cx="10115032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589" y="1266825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9920" y="1266825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7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1/12/21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audio" Target="../media/media6.m4a"/><Relationship Id="rId7" Type="http://schemas.openxmlformats.org/officeDocument/2006/relationships/oleObject" Target="../embeddings/oleObject1.bin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836" y="1340768"/>
            <a:ext cx="10533856" cy="2592288"/>
          </a:xfrm>
        </p:spPr>
        <p:txBody>
          <a:bodyPr>
            <a:normAutofit/>
          </a:bodyPr>
          <a:lstStyle/>
          <a:p>
            <a:r>
              <a:rPr lang="en-US" sz="6000" dirty="0"/>
              <a:t>The Analysis and Design of</a:t>
            </a:r>
            <a:br>
              <a:rPr lang="en-US" sz="6000" dirty="0"/>
            </a:br>
            <a:r>
              <a:rPr lang="en-US" sz="6000" dirty="0"/>
              <a:t>          Computer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0036" y="4619600"/>
            <a:ext cx="8229600" cy="1219200"/>
          </a:xfrm>
        </p:spPr>
        <p:txBody>
          <a:bodyPr>
            <a:normAutofit/>
          </a:bodyPr>
          <a:lstStyle/>
          <a:p>
            <a:r>
              <a:rPr lang="en-US" sz="3200" dirty="0"/>
              <a:t>                       CIS*3490 Winter 2021</a:t>
            </a:r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334261"/>
            <a:ext cx="9144001" cy="703075"/>
          </a:xfrm>
        </p:spPr>
        <p:txBody>
          <a:bodyPr/>
          <a:lstStyle/>
          <a:p>
            <a:pPr>
              <a:defRPr/>
            </a:pPr>
            <a:r>
              <a:rPr lang="en-US" dirty="0"/>
              <a:t>Order of Growth 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>
          <a:xfrm>
            <a:off x="837828" y="1412776"/>
            <a:ext cx="4644516" cy="1728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 function of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grows as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dirty="0">
                <a:latin typeface="Arial" panose="020B0604020202020204" pitchFamily="34" charset="0"/>
                <a:ea typeface="Lucida Grande" pitchFamily="84" charset="0"/>
                <a:cs typeface="Arial" panose="020B0604020202020204" pitchFamily="34" charset="0"/>
              </a:rPr>
              <a:t>→∞.</a:t>
            </a:r>
          </a:p>
          <a:p>
            <a:pPr>
              <a:lnSpc>
                <a:spcPct val="10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 growth rates of different functions are different.</a:t>
            </a:r>
          </a:p>
          <a:p>
            <a:pPr>
              <a:lnSpc>
                <a:spcPct val="100000"/>
              </a:lnSpc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Monotype Sorts" pitchFamily="2" charset="2"/>
              <a:buNone/>
            </a:pPr>
            <a:endParaRPr lang="en-US" altLang="en-US" dirty="0"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037FD35-6C03-481A-984F-06519BC90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1037336"/>
            <a:ext cx="5157192" cy="476792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50FF2E69-5715-4CDB-BF66-BE6F8D8D18BA}"/>
              </a:ext>
            </a:extLst>
          </p:cNvPr>
          <p:cNvSpPr txBox="1">
            <a:spLocks noChangeArrowheads="1"/>
          </p:cNvSpPr>
          <p:nvPr/>
        </p:nvSpPr>
        <p:spPr>
          <a:xfrm>
            <a:off x="7390556" y="5877272"/>
            <a:ext cx="3816424" cy="50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Cmglee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 Own work, CC BY-SA 4.0,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0D21A0-12D3-1B44-813E-93697576E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7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075">
        <p:fade/>
      </p:transition>
    </mc:Choice>
    <mc:Fallback xmlns="">
      <p:transition spd="med" advTm="460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334261"/>
            <a:ext cx="9144001" cy="703075"/>
          </a:xfrm>
        </p:spPr>
        <p:txBody>
          <a:bodyPr/>
          <a:lstStyle/>
          <a:p>
            <a:pPr>
              <a:defRPr/>
            </a:pPr>
            <a:r>
              <a:rPr lang="en-US" dirty="0"/>
              <a:t>Order of Growth 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>
          <a:xfrm>
            <a:off x="873832" y="1556792"/>
            <a:ext cx="10441160" cy="46805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growth rate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of a function is also referred to as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order of growth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of the function.</a:t>
            </a:r>
          </a:p>
          <a:p>
            <a:pPr>
              <a:lnSpc>
                <a:spcPct val="10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Order of growth describes how the time for computation increases (grows) when the input size increases.</a:t>
            </a:r>
          </a:p>
          <a:p>
            <a:pPr>
              <a:lnSpc>
                <a:spcPct val="10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Order of growth can be used to answer questions like:</a:t>
            </a:r>
          </a:p>
          <a:p>
            <a:pPr lvl="1">
              <a:lnSpc>
                <a:spcPct val="10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much faster will algorithm run on computer that is twice as fast?</a:t>
            </a:r>
          </a:p>
          <a:p>
            <a:pPr lvl="1">
              <a:lnSpc>
                <a:spcPct val="10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much longer does it take to solve problem of double input size?</a:t>
            </a:r>
          </a:p>
          <a:p>
            <a:pPr>
              <a:lnSpc>
                <a:spcPct val="100000"/>
              </a:lnSpc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Monotype Sorts" pitchFamily="2" charset="2"/>
              <a:buNone/>
            </a:pPr>
            <a:endParaRPr lang="en-US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302EC7-ED62-DB43-89E0-725DECF489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298">
        <p:fade/>
      </p:transition>
    </mc:Choice>
    <mc:Fallback xmlns="">
      <p:transition spd="med" advTm="332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83" name="Rectangle 7"/>
          <p:cNvSpPr>
            <a:spLocks noGrp="1" noChangeArrowheads="1"/>
          </p:cNvSpPr>
          <p:nvPr>
            <p:ph type="title"/>
          </p:nvPr>
        </p:nvSpPr>
        <p:spPr>
          <a:xfrm>
            <a:off x="1017848" y="404664"/>
            <a:ext cx="10693188" cy="64807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Values of Some Important Functions as </a:t>
            </a:r>
            <a:r>
              <a:rPr lang="en-US" i="1" dirty="0"/>
              <a:t>n </a:t>
            </a:r>
            <a:r>
              <a:rPr lang="en-US" dirty="0">
                <a:sym typeface="Symbol" pitchFamily="84" charset="2"/>
              </a:rPr>
              <a:t> </a:t>
            </a:r>
          </a:p>
        </p:txBody>
      </p:sp>
      <p:pic>
        <p:nvPicPr>
          <p:cNvPr id="35843" name="Picture 4" descr="table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3412" y="1916832"/>
            <a:ext cx="8382000" cy="340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758DDA6-4391-1F4A-9157-C3340D9BBB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50">
        <p:fade/>
      </p:transition>
    </mc:Choice>
    <mc:Fallback xmlns="">
      <p:transition spd="med" advTm="29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263859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Asymptotic Order of Growth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945840" y="1340768"/>
            <a:ext cx="10297144" cy="51125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Asymptotic order of growth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concerns the order of growth as n approaches infinity. It is a way of comparing functions that ignores constant factors and small input sizes. There are three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asymptotic notations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)): set of functions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that grow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no faster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)): set of functions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that grow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at same rate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)): set of functions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that grow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at least as fast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endParaRPr lang="en-US" dirty="0"/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CE7ABB0-1949-D645-82F5-BF6CB1B89F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415">
        <p:fade/>
      </p:transition>
    </mc:Choice>
    <mc:Fallback xmlns="">
      <p:transition spd="med" advTm="49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7" name="Rectangle 5"/>
          <p:cNvSpPr>
            <a:spLocks noGrp="1" noChangeArrowheads="1"/>
          </p:cNvSpPr>
          <p:nvPr>
            <p:ph type="title"/>
          </p:nvPr>
        </p:nvSpPr>
        <p:spPr>
          <a:xfrm>
            <a:off x="1053852" y="329062"/>
            <a:ext cx="9144001" cy="792088"/>
          </a:xfrm>
        </p:spPr>
        <p:txBody>
          <a:bodyPr/>
          <a:lstStyle/>
          <a:p>
            <a:pPr>
              <a:defRPr/>
            </a:pPr>
            <a:r>
              <a:rPr lang="en-US" dirty="0"/>
              <a:t>Big-oh</a:t>
            </a:r>
          </a:p>
        </p:txBody>
      </p:sp>
      <p:pic>
        <p:nvPicPr>
          <p:cNvPr id="39939" name="Picture 4" descr="figs2_1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86100" y="1340768"/>
            <a:ext cx="5172472" cy="431688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49997" y="5877272"/>
            <a:ext cx="6304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O(.) is used to asymptotically upper bound a function.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92B27E-F3FA-2E4F-8423-831E5A440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695">
        <p:fade/>
      </p:transition>
    </mc:Choice>
    <mc:Fallback xmlns="">
      <p:transition spd="med" advTm="85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29166"/>
            <a:ext cx="10873208" cy="83902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Establishing Order of Growth Using the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2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49796" y="1340768"/>
                <a:ext cx="11089232" cy="4824536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  <a:buFont typeface="Monotype Sorts" pitchFamily="2" charset="2"/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is in O(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)) if order of growth of 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≤ order  of growth of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(within constant multiple),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i.e., there exist positive constant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non-negative integer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</a:t>
                </a:r>
              </a:p>
              <a:p>
                <a:pPr>
                  <a:lnSpc>
                    <a:spcPct val="110000"/>
                  </a:lnSpc>
                  <a:buFont typeface="Monotype Sorts" pitchFamily="2" charset="2"/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	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≤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 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for every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≥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set:</a:t>
                </a:r>
              </a:p>
              <a:p>
                <a:pPr>
                  <a:lnSpc>
                    <a:spcPct val="110000"/>
                  </a:lnSpc>
                  <a:buFont typeface="Monotype Sorts" pitchFamily="2" charset="2"/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)) = {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∃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𝒄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such that  </a:t>
                </a:r>
                <a:r>
                  <a:rPr lang="en-US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  <a:r>
                  <a:rPr lang="en-US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𝑐𝑔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≥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}</m:t>
                    </m:r>
                  </m:oMath>
                </a14:m>
                <a:endParaRPr lang="en-US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Examples:</a:t>
                </a:r>
              </a:p>
              <a:p>
                <a:pPr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+20 is in O(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). There exist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=20. For all the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5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+20 ≤ 6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  <a:p>
                <a:pPr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O(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). There exist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=10. For all the n 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10n ≤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defRPr/>
                </a:pPr>
                <a:endParaRPr 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8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796" y="1340768"/>
                <a:ext cx="11089232" cy="4824536"/>
              </a:xfrm>
              <a:blipFill>
                <a:blip r:embed="rId5"/>
                <a:stretch>
                  <a:fillRect l="-715" t="-759" b="-25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DF8615-6565-9644-82F1-5CBD252BA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C4F92-7B03-463F-A915-B0167516D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787873"/>
              </p:ext>
            </p:extLst>
          </p:nvPr>
        </p:nvGraphicFramePr>
        <p:xfrm>
          <a:off x="7743035" y="3068960"/>
          <a:ext cx="406294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314">
                  <a:extLst>
                    <a:ext uri="{9D8B030D-6E8A-4147-A177-3AD203B41FA5}">
                      <a16:colId xmlns:a16="http://schemas.microsoft.com/office/drawing/2014/main" val="666078703"/>
                    </a:ext>
                  </a:extLst>
                </a:gridCol>
                <a:gridCol w="1354314">
                  <a:extLst>
                    <a:ext uri="{9D8B030D-6E8A-4147-A177-3AD203B41FA5}">
                      <a16:colId xmlns:a16="http://schemas.microsoft.com/office/drawing/2014/main" val="3777553175"/>
                    </a:ext>
                  </a:extLst>
                </a:gridCol>
                <a:gridCol w="1354314">
                  <a:extLst>
                    <a:ext uri="{9D8B030D-6E8A-4147-A177-3AD203B41FA5}">
                      <a16:colId xmlns:a16="http://schemas.microsoft.com/office/drawing/2014/main" val="2512477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  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5n+20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6n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6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 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777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 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126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01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 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130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17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 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…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12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7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393">
        <p:fade/>
      </p:transition>
    </mc:Choice>
    <mc:Fallback xmlns="">
      <p:transition spd="med" advTm="1053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5" name="Rectangle 5"/>
          <p:cNvSpPr>
            <a:spLocks noGrp="1" noChangeArrowheads="1"/>
          </p:cNvSpPr>
          <p:nvPr>
            <p:ph type="title"/>
          </p:nvPr>
        </p:nvSpPr>
        <p:spPr>
          <a:xfrm>
            <a:off x="1053852" y="0"/>
            <a:ext cx="9144001" cy="914815"/>
          </a:xfrm>
        </p:spPr>
        <p:txBody>
          <a:bodyPr/>
          <a:lstStyle/>
          <a:p>
            <a:pPr>
              <a:defRPr/>
            </a:pPr>
            <a:r>
              <a:rPr lang="en-US" dirty="0"/>
              <a:t>Big-omega</a:t>
            </a:r>
          </a:p>
        </p:txBody>
      </p:sp>
      <p:pic>
        <p:nvPicPr>
          <p:cNvPr id="41987" name="Picture 4" descr="figs2_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4132" y="1062825"/>
            <a:ext cx="5151794" cy="459842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46412" y="5805264"/>
                <a:ext cx="72027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(.) is used to asymptotically lower bound a function.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12" y="5805264"/>
                <a:ext cx="7202760" cy="400110"/>
              </a:xfrm>
              <a:prstGeom prst="rect">
                <a:avLst/>
              </a:prstGeom>
              <a:blipFill>
                <a:blip r:embed="rId6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423791C-43FE-584C-ACB6-60F37E188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183">
        <p:fade/>
      </p:transition>
    </mc:Choice>
    <mc:Fallback xmlns="">
      <p:transition spd="med" advTm="84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909836" y="330861"/>
            <a:ext cx="10945216" cy="72366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Establishing Order of Growth Using the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2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341884" y="1412776"/>
                <a:ext cx="10060610" cy="496855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  <a:buFont typeface="Monotype Sorts" pitchFamily="2" charset="2"/>
                  <a:buNone/>
                  <a:defRPr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 is in </a:t>
                </a:r>
                <a:r>
                  <a:rPr lang="el-GR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)) if order of growth of  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≥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order  of growth of 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 (within constant multiple),</a:t>
                </a:r>
                <a:b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i.e., there exist positive constant 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non-negative integer 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</a:t>
                </a:r>
              </a:p>
              <a:p>
                <a:pPr>
                  <a:lnSpc>
                    <a:spcPct val="110000"/>
                  </a:lnSpc>
                  <a:buNone/>
                  <a:defRPr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	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≥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 g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 for every 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≥ 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 </a:t>
                </a: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None/>
                  <a:defRPr/>
                </a:pPr>
                <a:r>
                  <a:rPr lang="el-GR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set:</a:t>
                </a:r>
              </a:p>
              <a:p>
                <a:pPr>
                  <a:buNone/>
                  <a:defRPr/>
                </a:pPr>
                <a:r>
                  <a:rPr lang="el-GR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)) = { 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∃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𝒄</m:t>
                    </m:r>
                  </m:oMath>
                </a14:m>
                <a:r>
                  <a:rPr lang="en-US" sz="22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such that  </a:t>
                </a:r>
                <a:r>
                  <a:rPr lang="en-US" sz="2200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</a:t>
                </a:r>
                <a:r>
                  <a:rPr lang="en-US" sz="22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≥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𝒄𝒈</m:t>
                    </m:r>
                    <m:d>
                      <m:d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∀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𝒏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≥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}</m:t>
                    </m:r>
                  </m:oMath>
                </a14:m>
                <a:endParaRPr lang="en-US" sz="2200" b="1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Examples:</a:t>
                </a:r>
              </a:p>
              <a:p>
                <a:pPr>
                  <a:defRPr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is in </a:t>
                </a:r>
                <a:r>
                  <a:rPr lang="el-GR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), e.g. 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= 1 </a:t>
                </a:r>
              </a:p>
              <a:p>
                <a:pPr>
                  <a:defRPr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𝟑</m:t>
                        </m:r>
                      </m:sup>
                    </m:sSup>
                    <m:r>
                      <a:rPr lang="en-US" sz="2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𝒏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𝟑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:r>
                  <a:rPr lang="el-GR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), e.g. </a:t>
                </a: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= 1</a:t>
                </a:r>
              </a:p>
              <a:p>
                <a:pPr>
                  <a:defRPr/>
                </a:pPr>
                <a:endParaRPr 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8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1884" y="1412776"/>
                <a:ext cx="10060610" cy="4968552"/>
              </a:xfrm>
              <a:blipFill>
                <a:blip r:embed="rId5"/>
                <a:stretch>
                  <a:fillRect l="-788" t="-7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F509426-B746-3D45-BB1D-D89B98E54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087128C0-C4B5-4326-9319-60103CDD0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162201"/>
              </p:ext>
            </p:extLst>
          </p:nvPr>
        </p:nvGraphicFramePr>
        <p:xfrm>
          <a:off x="7097183" y="4293096"/>
          <a:ext cx="406294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314">
                  <a:extLst>
                    <a:ext uri="{9D8B030D-6E8A-4147-A177-3AD203B41FA5}">
                      <a16:colId xmlns:a16="http://schemas.microsoft.com/office/drawing/2014/main" val="666078703"/>
                    </a:ext>
                  </a:extLst>
                </a:gridCol>
                <a:gridCol w="1354314">
                  <a:extLst>
                    <a:ext uri="{9D8B030D-6E8A-4147-A177-3AD203B41FA5}">
                      <a16:colId xmlns:a16="http://schemas.microsoft.com/office/drawing/2014/main" val="3777553175"/>
                    </a:ext>
                  </a:extLst>
                </a:gridCol>
                <a:gridCol w="1354314">
                  <a:extLst>
                    <a:ext uri="{9D8B030D-6E8A-4147-A177-3AD203B41FA5}">
                      <a16:colId xmlns:a16="http://schemas.microsoft.com/office/drawing/2014/main" val="2512477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  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5n+20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6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777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01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35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17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 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…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12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9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07">
        <p:fade/>
      </p:transition>
    </mc:Choice>
    <mc:Fallback xmlns="">
      <p:transition spd="med" advTm="850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53852" y="244750"/>
            <a:ext cx="9144001" cy="815752"/>
          </a:xfrm>
        </p:spPr>
        <p:txBody>
          <a:bodyPr/>
          <a:lstStyle/>
          <a:p>
            <a:pPr>
              <a:defRPr/>
            </a:pPr>
            <a:r>
              <a:rPr lang="en-US" dirty="0"/>
              <a:t>Big-theta</a:t>
            </a:r>
          </a:p>
        </p:txBody>
      </p:sp>
      <p:pic>
        <p:nvPicPr>
          <p:cNvPr id="44035" name="Picture 4" descr="figs2_3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21968" y="1335107"/>
            <a:ext cx="5112568" cy="433496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21868" y="5805264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θ(.) is used to asymptotically tight bound a function.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4375984-AE26-C64C-A8E4-7DE366D6C1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938">
        <p:fade/>
      </p:transition>
    </mc:Choice>
    <mc:Fallback xmlns="">
      <p:transition spd="med" advTm="859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01824" y="260648"/>
            <a:ext cx="11053228" cy="805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Establishing Order of Growth Using the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2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909836" y="1340768"/>
                <a:ext cx="10729192" cy="489654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buNone/>
                  <a:defRPr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is in </a:t>
                </a:r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Θ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)) if order of growth of 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order  of growth of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(within constant multiple),</a:t>
                </a:r>
                <a:b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i.e., 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non-negative integer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</a:t>
                </a:r>
              </a:p>
              <a:p>
                <a:pPr>
                  <a:lnSpc>
                    <a:spcPct val="120000"/>
                  </a:lnSpc>
                  <a:buNone/>
                  <a:defRPr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≥</m:t>
                    </m:r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g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and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g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for every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≥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 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None/>
                  <a:defRPr/>
                </a:pPr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set:</a:t>
                </a:r>
              </a:p>
              <a:p>
                <a:pPr>
                  <a:lnSpc>
                    <a:spcPct val="120000"/>
                  </a:lnSpc>
                  <a:buNone/>
                  <a:defRPr/>
                </a:pPr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)) = {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∃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∃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such that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≥</m:t>
                    </m:r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g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and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g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∀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𝒏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≥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}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Monotype Sorts" pitchFamily="2" charset="2"/>
                  <a:buNone/>
                  <a:defRPr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Examples: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is in </a:t>
                </a:r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=6,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=4,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= 30  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=3,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=1,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= 1</a:t>
                </a:r>
              </a:p>
            </p:txBody>
          </p:sp>
        </mc:Choice>
        <mc:Fallback xmlns="">
          <p:sp>
            <p:nvSpPr>
              <p:cNvPr id="268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836" y="1340768"/>
                <a:ext cx="10729192" cy="4896543"/>
              </a:xfrm>
              <a:blipFill>
                <a:blip r:embed="rId5"/>
                <a:stretch>
                  <a:fillRect l="-568" t="-1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00153E-976F-7F4E-9663-1BCE78A40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9081F2-87AD-45D1-B05C-C56C737B3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76127"/>
              </p:ext>
            </p:extLst>
          </p:nvPr>
        </p:nvGraphicFramePr>
        <p:xfrm>
          <a:off x="6274432" y="4585506"/>
          <a:ext cx="46390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52">
                  <a:extLst>
                    <a:ext uri="{9D8B030D-6E8A-4147-A177-3AD203B41FA5}">
                      <a16:colId xmlns:a16="http://schemas.microsoft.com/office/drawing/2014/main" val="588818030"/>
                    </a:ext>
                  </a:extLst>
                </a:gridCol>
                <a:gridCol w="1159752">
                  <a:extLst>
                    <a:ext uri="{9D8B030D-6E8A-4147-A177-3AD203B41FA5}">
                      <a16:colId xmlns:a16="http://schemas.microsoft.com/office/drawing/2014/main" val="1589165883"/>
                    </a:ext>
                  </a:extLst>
                </a:gridCol>
                <a:gridCol w="1159752">
                  <a:extLst>
                    <a:ext uri="{9D8B030D-6E8A-4147-A177-3AD203B41FA5}">
                      <a16:colId xmlns:a16="http://schemas.microsoft.com/office/drawing/2014/main" val="345200163"/>
                    </a:ext>
                  </a:extLst>
                </a:gridCol>
                <a:gridCol w="1159752">
                  <a:extLst>
                    <a:ext uri="{9D8B030D-6E8A-4147-A177-3AD203B41FA5}">
                      <a16:colId xmlns:a16="http://schemas.microsoft.com/office/drawing/2014/main" val="34514961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5n+20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6n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4n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23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08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56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8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     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2822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366">
        <p:fade/>
      </p:transition>
    </mc:Choice>
    <mc:Fallback xmlns="">
      <p:transition spd="med" advTm="953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t>1-</a:t>
            </a:r>
            <a:fld id="{33E2AED0-3946-4449-B39B-87CAAF95E5B8}" type="slidenum"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en-US" sz="1400" b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4812" y="228600"/>
            <a:ext cx="7588250" cy="6858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 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756" y="1223913"/>
            <a:ext cx="4926632" cy="4905375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Chapter 2</a:t>
            </a:r>
          </a:p>
          <a:p>
            <a:pPr marL="457200" lvl="1" indent="0">
              <a:buNone/>
              <a:defRPr/>
            </a:pPr>
            <a:endParaRPr lang="en-US" sz="4400" dirty="0">
              <a:solidFill>
                <a:schemeClr val="tx2"/>
              </a:solidFill>
              <a:latin typeface="B Frutiger Bold" pitchFamily="-124" charset="0"/>
            </a:endParaRPr>
          </a:p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Fundamentals of the Analysis of Algorithm Efficiency </a:t>
            </a:r>
          </a:p>
          <a:p>
            <a:pPr marL="457200" lvl="1" indent="0">
              <a:buNone/>
              <a:defRPr/>
            </a:pPr>
            <a:endParaRPr lang="en-US" sz="4400" dirty="0">
              <a:solidFill>
                <a:schemeClr val="tx2"/>
              </a:solidFill>
              <a:latin typeface="B Frutiger Bold" pitchFamily="-124" charset="0"/>
            </a:endParaRPr>
          </a:p>
          <a:p>
            <a:pPr marL="457200" lvl="1" indent="0">
              <a:buNone/>
              <a:defRPr/>
            </a:pPr>
            <a:endParaRPr lang="en-US" sz="4400" dirty="0">
              <a:solidFill>
                <a:schemeClr val="tx2"/>
              </a:solidFill>
              <a:latin typeface="B Frutiger Bold" pitchFamily="-124" charset="0"/>
            </a:endParaRPr>
          </a:p>
          <a:p>
            <a:pPr marL="457200" lvl="1" indent="0">
              <a:buNone/>
              <a:defRPr/>
            </a:pPr>
            <a:r>
              <a:rPr lang="en-US" sz="1800" dirty="0"/>
              <a:t> </a:t>
            </a:r>
          </a:p>
        </p:txBody>
      </p:sp>
      <p:pic>
        <p:nvPicPr>
          <p:cNvPr id="16389" name="Picture 6" descr="CCF06012012_00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533400"/>
            <a:ext cx="466725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81844" y="188640"/>
            <a:ext cx="10801200" cy="8576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Some Properties of Asymptotic Order of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3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909836" y="1628800"/>
                <a:ext cx="10297144" cy="468052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e.g.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CA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CA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CA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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CA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CA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e.g.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∈</m:t>
                    </m:r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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b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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)) and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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)) , then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f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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)),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e.g.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  <m:r>
                      <a:rPr lang="en-CA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CA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  <m:r>
                      <a:rPr lang="en-CA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(</m:t>
                        </m:r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CA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b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</a:br>
                <a:b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</a:br>
                <a: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Note similarity with </a:t>
                </a:r>
                <a:r>
                  <a:rPr kumimoji="0"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 ≤ </a:t>
                </a:r>
                <a: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b, </a:t>
                </a:r>
                <a:b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</a:br>
                <a:endParaRPr kumimoji="0" lang="en-US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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)) and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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)) , then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	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0"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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O(max{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)}) 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2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836" y="1628800"/>
                <a:ext cx="10297144" cy="4680520"/>
              </a:xfrm>
              <a:blipFill>
                <a:blip r:embed="rId5"/>
                <a:stretch>
                  <a:fillRect l="-651" t="-18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A05D1AF-5406-784A-B722-6E09C2958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463">
        <p:fade/>
      </p:transition>
    </mc:Choice>
    <mc:Fallback xmlns="">
      <p:transition spd="med" advTm="1054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99864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Basic Asymptotic Efficiency Classes</a:t>
            </a:r>
          </a:p>
        </p:txBody>
      </p:sp>
      <p:graphicFrame>
        <p:nvGraphicFramePr>
          <p:cNvPr id="265255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39994"/>
              </p:ext>
            </p:extLst>
          </p:nvPr>
        </p:nvGraphicFramePr>
        <p:xfrm>
          <a:off x="2772956" y="1484784"/>
          <a:ext cx="6949008" cy="49530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3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constant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log </a:t>
                      </a: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</a:t>
                      </a: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logarithmic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linear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 </a:t>
                      </a: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log </a:t>
                      </a: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n-</a:t>
                      </a: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log</a:t>
                      </a: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-n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</a:t>
                      </a:r>
                      <a:r>
                        <a:rPr kumimoji="1" lang="en-US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2</a:t>
                      </a: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quadratic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</a:t>
                      </a:r>
                      <a:r>
                        <a:rPr kumimoji="1" lang="en-US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cubic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2</a:t>
                      </a:r>
                      <a:r>
                        <a:rPr kumimoji="1" lang="en-US" sz="2400" b="1" i="1" u="none" strike="noStrike" cap="none" normalizeH="0" baseline="3000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exponential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</a:t>
                      </a: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!</a:t>
                      </a:r>
                      <a:endParaRPr kumimoji="1" lang="en-US" sz="2400" b="1" i="0" u="none" strike="noStrike" cap="none" normalizeH="0" baseline="30000">
                        <a:ln>
                          <a:noFill/>
                        </a:ln>
                        <a:solidFill>
                          <a:srgbClr val="FFFF99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factorial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6352" name="Line 40"/>
          <p:cNvSpPr>
            <a:spLocks noChangeShapeType="1"/>
          </p:cNvSpPr>
          <p:nvPr/>
        </p:nvSpPr>
        <p:spPr bwMode="auto">
          <a:xfrm>
            <a:off x="2711564" y="5207432"/>
            <a:ext cx="7010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D105F3-626C-3149-9992-EC96DE3FA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724">
        <p:fade/>
      </p:transition>
    </mc:Choice>
    <mc:Fallback xmlns="">
      <p:transition spd="med" advTm="497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19861"/>
            <a:ext cx="11017224" cy="8576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/>
              <a:t>Efficiency Classes and Asymptotic Notations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3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945840" y="1844824"/>
                <a:ext cx="10297144" cy="403244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defRPr/>
                </a:pPr>
                <a:r>
                  <a:rPr lang="en-CA" dirty="0"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CA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CA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be a basic efficiency class,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be the function of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an algorithm, representing the number of repetitions of basic operation.</a:t>
                </a: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Asymptotic notations O,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 relate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lvl="1">
                  <a:lnSpc>
                    <a:spcPct val="100000"/>
                  </a:lnSpc>
                  <a:defRPr/>
                </a:pP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O(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indicates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upper bound of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  <a:defRPr/>
                </a:pP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indicates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lower bound of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  <a:defRPr/>
                </a:pP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indicates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efficiency class of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2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5840" y="1844824"/>
                <a:ext cx="10297144" cy="4032448"/>
              </a:xfrm>
              <a:blipFill>
                <a:blip r:embed="rId5"/>
                <a:stretch>
                  <a:fillRect l="-770" t="-12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ECFD20-2AEE-1645-8A1C-BC29B9991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066">
        <p:fade/>
      </p:transition>
    </mc:Choice>
    <mc:Fallback xmlns="">
      <p:transition spd="med" advTm="76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19861"/>
            <a:ext cx="11017224" cy="8576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/>
              <a:t>Efficiency Classes and Asymptotic Notations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3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69776" y="1124744"/>
                <a:ext cx="11449272" cy="554461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represent the set of all the functions of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CA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CA" sz="2000" dirty="0">
                    <a:cs typeface="Arial" panose="020B0604020202020204" pitchFamily="34" charset="0"/>
                  </a:rPr>
                  <a:t> </a:t>
                </a:r>
                <a:r>
                  <a:rPr lang="en-CA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relationship between </a:t>
                </a:r>
                <a:r>
                  <a:rPr lang="en-CA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O(</a:t>
                </a:r>
                <a14:m>
                  <m:oMath xmlns:m="http://schemas.openxmlformats.org/officeDocument/2006/math">
                    <m:r>
                      <a:rPr lang="en-CA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is many-to-many: Set O(</a:t>
                </a:r>
                <a14:m>
                  <m:oMath xmlns:m="http://schemas.openxmlformats.org/officeDocument/2006/math">
                    <m:r>
                      <a:rPr lang="en-CA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may contain many functions. A function may be in many O sets.  For example,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3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100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5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log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5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CA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CA" sz="2000" dirty="0">
                    <a:cs typeface="Arial" panose="020B0604020202020204" pitchFamily="34" charset="0"/>
                  </a:rPr>
                  <a:t> </a:t>
                </a:r>
                <a:r>
                  <a:rPr lang="en-CA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relationship between </a:t>
                </a:r>
                <a:r>
                  <a:rPr lang="en-CA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CA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CA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many-to-many: Set </a:t>
                </a:r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CA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may contain many functions. A function may be in many </a:t>
                </a:r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Ω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sets. For example,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5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300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!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5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(1), 5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(log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 </a:t>
                </a: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CA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CA" sz="2000" dirty="0">
                    <a:cs typeface="Arial" panose="020B0604020202020204" pitchFamily="34" charset="0"/>
                  </a:rPr>
                  <a:t> </a:t>
                </a:r>
                <a:r>
                  <a:rPr lang="en-CA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relationship between </a:t>
                </a:r>
                <a:r>
                  <a:rPr lang="en-CA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CA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CA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one-to-many: Set </a:t>
                </a:r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CA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may contain many functions. A function is in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one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set. For example,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3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100n + 200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+20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</m:oMath>
                </a14:m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2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776" y="1124744"/>
                <a:ext cx="11449272" cy="5544616"/>
              </a:xfrm>
              <a:blipFill>
                <a:blip r:embed="rId5"/>
                <a:stretch>
                  <a:fillRect l="-586" t="-550" r="-9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E27705-67DA-8B4F-8CE0-DBB850E3B8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268">
        <p:fade/>
      </p:transition>
    </mc:Choice>
    <mc:Fallback xmlns="">
      <p:transition spd="med" advTm="952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44483"/>
            <a:ext cx="10297144" cy="77866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Establishing Order of Growth Using Limits</a:t>
            </a:r>
          </a:p>
        </p:txBody>
      </p:sp>
      <p:sp>
        <p:nvSpPr>
          <p:cNvPr id="292867" name="Rectangle 3"/>
          <p:cNvSpPr>
            <a:spLocks noGrp="1" noChangeArrowheads="1"/>
          </p:cNvSpPr>
          <p:nvPr>
            <p:ph idx="1"/>
          </p:nvPr>
        </p:nvSpPr>
        <p:spPr>
          <a:xfrm>
            <a:off x="1568451" y="2095500"/>
            <a:ext cx="2438400" cy="685800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)/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/>
              <a:t>= </a:t>
            </a:r>
          </a:p>
        </p:txBody>
      </p:sp>
      <p:grpSp>
        <p:nvGrpSpPr>
          <p:cNvPr id="50180" name="Group 4"/>
          <p:cNvGrpSpPr>
            <a:grpSpLocks/>
          </p:cNvGrpSpPr>
          <p:nvPr/>
        </p:nvGrpSpPr>
        <p:grpSpPr bwMode="auto">
          <a:xfrm>
            <a:off x="3856486" y="1185864"/>
            <a:ext cx="6960016" cy="2133600"/>
            <a:chOff x="1728" y="864"/>
            <a:chExt cx="3830" cy="1344"/>
          </a:xfrm>
        </p:grpSpPr>
        <p:sp>
          <p:nvSpPr>
            <p:cNvPr id="50183" name="AutoShape 5"/>
            <p:cNvSpPr>
              <a:spLocks/>
            </p:cNvSpPr>
            <p:nvPr/>
          </p:nvSpPr>
          <p:spPr bwMode="auto">
            <a:xfrm>
              <a:off x="1728" y="864"/>
              <a:ext cx="336" cy="1344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Monotype Sorts" pitchFamily="2" charset="2"/>
                <a:buChar char="b"/>
                <a:defRPr kumimoji="1" sz="2400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A50021"/>
                </a:buClr>
                <a:buChar char="•"/>
                <a:defRPr kumimoji="1" sz="2000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Char char="–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A50021"/>
                </a:buClr>
                <a:buChar char="–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292870" name="Text Box 6"/>
            <p:cNvSpPr txBox="1">
              <a:spLocks noChangeArrowheads="1"/>
            </p:cNvSpPr>
            <p:nvPr/>
          </p:nvSpPr>
          <p:spPr bwMode="auto">
            <a:xfrm>
              <a:off x="1951" y="912"/>
              <a:ext cx="3589" cy="25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0</a:t>
              </a:r>
              <a:r>
                <a:rPr lang="en-US" sz="2000" dirty="0"/>
                <a:t>   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order of growth of 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kumimoji="1" lang="en-US" sz="20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n)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 &lt;  order of growth of 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kumimoji="1" lang="en-US" sz="20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kumimoji="1" lang="en-US" sz="20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kumimoji="1"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92871" name="Text Box 7"/>
            <p:cNvSpPr txBox="1">
              <a:spLocks noChangeArrowheads="1"/>
            </p:cNvSpPr>
            <p:nvPr/>
          </p:nvSpPr>
          <p:spPr bwMode="auto">
            <a:xfrm>
              <a:off x="2029" y="1344"/>
              <a:ext cx="3529" cy="25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 </a:t>
              </a:r>
              <a:r>
                <a:rPr lang="en-US" sz="20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&gt; 0</a:t>
              </a:r>
              <a:r>
                <a:rPr lang="en-US" sz="2000" dirty="0"/>
                <a:t> 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order of growth of 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kumimoji="1" lang="en-US" sz="20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n)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= order of growth of 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kumimoji="1" lang="en-US" sz="20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kumimoji="1" lang="en-US" sz="20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kumimoji="1"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92872" name="Text Box 8"/>
            <p:cNvSpPr txBox="1">
              <a:spLocks noChangeArrowheads="1"/>
            </p:cNvSpPr>
            <p:nvPr/>
          </p:nvSpPr>
          <p:spPr bwMode="auto">
            <a:xfrm>
              <a:off x="2066" y="1824"/>
              <a:ext cx="3452" cy="25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Times New Roman" pitchFamily="18" charset="0"/>
                </a:rPr>
                <a:t> ∞</a:t>
              </a:r>
              <a:r>
                <a:rPr lang="en-US" sz="2000" dirty="0"/>
                <a:t>   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order of growth of 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kumimoji="1" lang="en-US" sz="20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n)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&gt;  order of growth of 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kumimoji="1" lang="en-US" sz="20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sz="2000" b="1" i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kumimoji="1" lang="en-US" sz="20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kumimoji="1"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292873" name="Text Box 9"/>
          <p:cNvSpPr txBox="1">
            <a:spLocks noChangeArrowheads="1"/>
          </p:cNvSpPr>
          <p:nvPr/>
        </p:nvSpPr>
        <p:spPr bwMode="auto">
          <a:xfrm>
            <a:off x="1748257" y="4080712"/>
            <a:ext cx="7696200" cy="21236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>
              <a:buFontTx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vs.            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+1)/2        vs.            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Tx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</p:txBody>
      </p:sp>
      <p:sp>
        <p:nvSpPr>
          <p:cNvPr id="292874" name="Text Box 10"/>
          <p:cNvSpPr txBox="1">
            <a:spLocks noChangeArrowheads="1"/>
          </p:cNvSpPr>
          <p:nvPr/>
        </p:nvSpPr>
        <p:spPr bwMode="auto">
          <a:xfrm>
            <a:off x="1310890" y="2459594"/>
            <a:ext cx="9906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b="1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kumimoji="1" lang="en-US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→∞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21C8D1-6BA1-A74F-B6FE-270107873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244">
        <p:fade/>
      </p:transition>
    </mc:Choice>
    <mc:Fallback xmlns="">
      <p:transition spd="med" advTm="852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44483"/>
            <a:ext cx="10297144" cy="77866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Establishing Order of Growth Using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86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96263" y="923151"/>
                <a:ext cx="6812322" cy="28803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Monotype Sorts" pitchFamily="2" charset="2"/>
                  <a:buNone/>
                  <a:defRPr/>
                </a:pPr>
                <a:r>
                  <a:rPr lang="pt-BR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i="1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pt-BR" i="1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</m:fun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  <a:buNone/>
                  <a:defRPr/>
                </a:pPr>
                <a:r>
                  <a:rPr lang="pt-BR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i="1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pt-BR" i="1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en-CA" b="0" i="1" smtClean="0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= ꝏ</a:t>
                </a:r>
              </a:p>
              <a:p>
                <a:pPr>
                  <a:lnSpc>
                    <a:spcPct val="150000"/>
                  </a:lnSpc>
                  <a:buNone/>
                  <a:defRPr/>
                </a:pPr>
                <a:r>
                  <a:rPr lang="pt-BR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i="1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pt-BR" i="1">
                                <a:effectLst>
                                  <a:outerShdw blurRad="38100" dist="38100" dir="2700000" algn="tl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en-CA" b="0" i="1" smtClean="0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CA" i="1"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= 0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2928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6263" y="923151"/>
                <a:ext cx="6812322" cy="2880320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873" name="Text Box 9"/>
              <p:cNvSpPr txBox="1">
                <a:spLocks noChangeArrowheads="1"/>
              </p:cNvSpPr>
              <p:nvPr/>
            </p:nvSpPr>
            <p:spPr bwMode="auto">
              <a:xfrm>
                <a:off x="274897" y="4149080"/>
                <a:ext cx="11639029" cy="19591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>
                  <a:buFontTx/>
                  <a:buChar char="•"/>
                  <a:defRPr/>
                </a:pPr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Tx/>
                  <a:buChar char="•"/>
                  <a:defRPr/>
                </a:pPr>
                <a:r>
                  <a:rPr lang="en-US" sz="24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n-US" sz="2400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vs. </a:t>
                </a:r>
                <a:r>
                  <a:rPr lang="en-US" sz="2400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400" baseline="300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4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sz="2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sz="240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en-US" sz="2400" i="1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10 </m:t>
                            </m:r>
                          </m:num>
                          <m:den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400" i="1" dirty="0"/>
                  <a:t> =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0 </a:t>
                </a:r>
              </a:p>
              <a:p>
                <a:pPr>
                  <a:buFontTx/>
                  <a:buChar char="•"/>
                  <a:defRPr/>
                </a:pPr>
                <a:r>
                  <a:rPr lang="en-US" sz="2400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400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+1)/2 vs. </a:t>
                </a:r>
                <a:r>
                  <a:rPr lang="en-US" sz="2400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400" baseline="300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+1)/2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en-US" sz="2400" i="1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+1)/2 </m:t>
                            </m:r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400" i="1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+1 </m:t>
                            </m:r>
                          </m:num>
                          <m:den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i="1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400" i="1" dirty="0"/>
                  <a:t> +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400" i="1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400" i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i="1" dirty="0"/>
                  <a:t>  </a:t>
                </a:r>
              </a:p>
            </p:txBody>
          </p:sp>
        </mc:Choice>
        <mc:Fallback xmlns="">
          <p:sp>
            <p:nvSpPr>
              <p:cNvPr id="2928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897" y="4149080"/>
                <a:ext cx="11639029" cy="1959126"/>
              </a:xfrm>
              <a:prstGeom prst="rect">
                <a:avLst/>
              </a:prstGeom>
              <a:blipFill>
                <a:blip r:embed="rId6"/>
                <a:stretch>
                  <a:fillRect l="-838" t="-2492" b="-2492"/>
                </a:stretch>
              </a:blip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F0F2165-D5D6-A24B-84DE-009B9C6E24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875">
        <p:fade/>
      </p:transition>
    </mc:Choice>
    <mc:Fallback xmlns="">
      <p:transition spd="med" advTm="438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810" y="173661"/>
            <a:ext cx="9515538" cy="6858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L’Hôpital’s</a:t>
            </a:r>
            <a:r>
              <a:rPr lang="en-US" dirty="0"/>
              <a:t> Rule and Stirling’s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7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267852" y="1472798"/>
                <a:ext cx="10095284" cy="48061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buFont typeface="Monotype Sorts" pitchFamily="2" charset="2"/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L’Hôpital’s rule:  If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lim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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=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lim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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g(n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=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  and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the derivatives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´,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´ exist, then													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i="1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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=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i="1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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den>
                        </m:f>
                      </m:e>
                    </m:func>
                    <m:r>
                      <a:rPr lang="en-CA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			</a:t>
                </a:r>
              </a:p>
              <a:p>
                <a:pPr>
                  <a:lnSpc>
                    <a:spcPct val="90000"/>
                  </a:lnSpc>
                  <a:buFont typeface="Monotype Sorts" pitchFamily="2" charset="2"/>
                  <a:buNone/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None/>
                  <a:defRPr/>
                </a:pPr>
                <a:r>
                  <a:rPr lang="en-US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i="1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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i="1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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func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)′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)′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i="1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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i="1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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0</a:t>
                </a:r>
              </a:p>
              <a:p>
                <a:pPr>
                  <a:lnSpc>
                    <a:spcPct val="90000"/>
                  </a:lnSpc>
                  <a:buFont typeface="Monotype Sorts" pitchFamily="2" charset="2"/>
                  <a:buNone/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buFont typeface="Monotype Sorts" pitchFamily="2" charset="2"/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Stirling’s formula: 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!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 (2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)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1/2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/e)</a:t>
                </a:r>
                <a:r>
                  <a:rPr lang="en-US" i="1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</a:p>
            </p:txBody>
          </p:sp>
        </mc:Choice>
        <mc:Fallback xmlns="">
          <p:sp>
            <p:nvSpPr>
              <p:cNvPr id="287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7852" y="1472798"/>
                <a:ext cx="10095284" cy="4806116"/>
              </a:xfrm>
              <a:blipFill>
                <a:blip r:embed="rId5"/>
                <a:stretch>
                  <a:fillRect l="-966" t="-17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758" name="Text Box 14"/>
          <p:cNvSpPr txBox="1">
            <a:spLocks noChangeArrowheads="1"/>
          </p:cNvSpPr>
          <p:nvPr/>
        </p:nvSpPr>
        <p:spPr bwMode="auto">
          <a:xfrm>
            <a:off x="1287722" y="3645024"/>
            <a:ext cx="3726567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Example:  log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vs.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759" name="Text Box 15"/>
          <p:cNvSpPr txBox="1">
            <a:spLocks noChangeArrowheads="1"/>
          </p:cNvSpPr>
          <p:nvPr/>
        </p:nvSpPr>
        <p:spPr bwMode="auto">
          <a:xfrm>
            <a:off x="1267852" y="5195971"/>
            <a:ext cx="3276600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Example:  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2</a:t>
            </a:r>
            <a:r>
              <a:rPr kumimoji="1"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kumimoji="1"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1"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1" lang="en-US" sz="2400" i="1" dirty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FD6051A-212E-6643-8669-ACDA8601F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503">
        <p:fade/>
      </p:transition>
    </mc:Choice>
    <mc:Fallback xmlns="">
      <p:transition spd="med" advTm="87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7828" y="404664"/>
            <a:ext cx="10729192" cy="7200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Orders of Growth of Some Important Functions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idx="1"/>
          </p:nvPr>
        </p:nvSpPr>
        <p:spPr>
          <a:xfrm>
            <a:off x="837828" y="1628800"/>
            <a:ext cx="10945216" cy="460851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All logarithmic functions </a:t>
            </a:r>
            <a:r>
              <a:rPr kumimoji="0"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kumimoji="0" lang="en-US" sz="44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4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sz="4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belong to the same class</a:t>
            </a: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 (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log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)</a:t>
            </a:r>
            <a:r>
              <a:rPr kumimoji="0" lang="en-US" sz="4400" dirty="0">
                <a:effectLst/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 </a:t>
            </a: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no matter what the logarithm’s base </a:t>
            </a:r>
            <a:r>
              <a:rPr kumimoji="0"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a </a:t>
            </a: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&gt; 1 is.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All functions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44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belong to the same class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 (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 log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).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All functions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i="1" baseline="300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2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44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belong to the same class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 (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i="1" baseline="300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2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 log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).</a:t>
            </a:r>
          </a:p>
          <a:p>
            <a:pPr>
              <a:lnSpc>
                <a:spcPct val="120000"/>
              </a:lnSpc>
              <a:defRPr/>
            </a:pP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All polynomials of the same degree </a:t>
            </a:r>
            <a:r>
              <a:rPr kumimoji="0"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belong to the same class: </a:t>
            </a:r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</a:t>
            </a:r>
            <a:r>
              <a:rPr lang="en-US" sz="44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4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4400" i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44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4400" baseline="-25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44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44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+ … +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400" baseline="-25000" dirty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 (</a:t>
            </a:r>
            <a:r>
              <a:rPr lang="en-US" sz="4400" i="1" dirty="0" err="1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i="1" baseline="30000" dirty="0" err="1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k</a:t>
            </a: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) 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  <a:sym typeface="Symbol" pitchFamily="84" charset="2"/>
            </a:endParaRPr>
          </a:p>
          <a:p>
            <a:pPr>
              <a:lnSpc>
                <a:spcPct val="120000"/>
              </a:lnSpc>
              <a:defRPr/>
            </a:pP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Exponential functions </a:t>
            </a:r>
            <a:r>
              <a:rPr kumimoji="0"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a</a:t>
            </a:r>
            <a:r>
              <a:rPr kumimoji="0" lang="en-US" sz="4400" i="1" baseline="300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 </a:t>
            </a: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have different orders of growth for different </a:t>
            </a:r>
            <a:r>
              <a:rPr kumimoji="0"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a</a:t>
            </a:r>
            <a:r>
              <a:rPr kumimoji="0"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’s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: (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2</a:t>
            </a:r>
            <a:r>
              <a:rPr lang="en-US" sz="4400" i="1" baseline="300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), (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3</a:t>
            </a:r>
            <a:r>
              <a:rPr lang="en-US" sz="4400" i="1" baseline="300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), and (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5</a:t>
            </a:r>
            <a:r>
              <a:rPr lang="en-US" sz="4400" i="1" baseline="300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) are different. </a:t>
            </a:r>
            <a:endParaRPr lang="en-US" sz="4400" i="1" dirty="0">
              <a:latin typeface="Arial" panose="020B0604020202020204" pitchFamily="34" charset="0"/>
              <a:cs typeface="Arial" panose="020B0604020202020204" pitchFamily="34" charset="0"/>
              <a:sym typeface="Symbol" pitchFamily="84" charset="2"/>
            </a:endParaRPr>
          </a:p>
          <a:p>
            <a:pPr>
              <a:lnSpc>
                <a:spcPct val="120000"/>
              </a:lnSpc>
              <a:defRPr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order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log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  &lt;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order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i="1" baseline="300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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(&gt;0)  &lt; order </a:t>
            </a:r>
            <a:r>
              <a:rPr kumimoji="0"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a</a:t>
            </a:r>
            <a:r>
              <a:rPr kumimoji="0" lang="en-US" sz="4400" i="1" baseline="300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  &lt; order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! &lt; order </a:t>
            </a:r>
            <a:r>
              <a:rPr lang="en-US" sz="4400" i="1" dirty="0" err="1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i="1" baseline="30000" dirty="0" err="1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5100" dirty="0">
                <a:cs typeface="Times New Roman" pitchFamily="18" charset="0"/>
              </a:rPr>
              <a:t>	</a:t>
            </a:r>
            <a:r>
              <a:rPr lang="en-US" sz="2200" dirty="0">
                <a:cs typeface="Times New Roman" pitchFamily="18" charset="0"/>
              </a:rPr>
              <a:t>						</a:t>
            </a:r>
            <a:r>
              <a:rPr lang="en-US" sz="1600" dirty="0">
                <a:cs typeface="Times New Roman" pitchFamily="18" charset="0"/>
              </a:rPr>
              <a:t>						</a:t>
            </a:r>
            <a:endParaRPr lang="en-US" sz="1600" i="1" baseline="30000" dirty="0">
              <a:cs typeface="Times New Roman" pitchFamily="18" charset="0"/>
              <a:sym typeface="Symbol" pitchFamily="84" charset="2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D70D87C-D10F-F948-84C3-EA376A9E5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072">
        <p:fade/>
      </p:transition>
    </mc:Choice>
    <mc:Fallback xmlns="">
      <p:transition spd="med" advTm="640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7828" y="188640"/>
            <a:ext cx="10729192" cy="7200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Determine the Efficiency Class of 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2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46607" y="1132327"/>
                <a:ext cx="10945216" cy="5544616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kumimoji="0"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To determine the efficiency class of an algorithm, </a:t>
                </a:r>
                <a:r>
                  <a:rPr kumimoji="0" 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we calculate </a:t>
                </a:r>
                <a:r>
                  <a:rPr kumimoji="0"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algorithm’s function of </a:t>
                </a:r>
                <a:r>
                  <a:rPr kumimoji="0"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kumimoji="0"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represents the number of repetitions of basic operation, and then determine the efficiency class of the function.</a:t>
                </a: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kumimoji="0"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the function be </a:t>
                </a:r>
              </a:p>
              <a:p>
                <a:pPr marL="0" indent="0">
                  <a:lnSpc>
                    <a:spcPct val="120000"/>
                  </a:lnSpc>
                  <a:buNone/>
                  <a:defRPr/>
                </a:pPr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CA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CA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CA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CA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CA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CA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                              (1)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kumimoji="0"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The efficiency class of </a:t>
                </a:r>
                <a14:m>
                  <m:oMath xmlns:m="http://schemas.openxmlformats.org/officeDocument/2006/math"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is</a:t>
                </a:r>
              </a:p>
              <a:p>
                <a:pPr marL="0" indent="0">
                  <a:lnSpc>
                    <a:spcPct val="120000"/>
                  </a:lnSpc>
                  <a:buNone/>
                  <a:defRPr/>
                </a:pPr>
                <a:r>
                  <a:rPr lang="en-CA" sz="2200" dirty="0">
                    <a:cs typeface="Arial" panose="020B0604020202020204" pitchFamily="34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∈</m:t>
                    </m:r>
                  </m:oMath>
                </a14:m>
                <a:r>
                  <a:rPr kumimoji="0"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(max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,</a:t>
                </a:r>
                <a:r>
                  <a:rPr lang="en-CA" sz="22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CA" sz="22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…, </m:t>
                    </m:r>
                    <m:sSub>
                      <m:sSubPr>
                        <m:ctrlP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)).                                  (2)</a:t>
                </a:r>
                <a:endParaRPr lang="en-US" sz="2200" i="1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Equation (2) indicates that the efficiency class of </a:t>
                </a:r>
                <a14:m>
                  <m:oMath xmlns:m="http://schemas.openxmlformats.org/officeDocument/2006/math">
                    <m:r>
                      <a:rPr lang="en-CA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CA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CA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efficiency class of the term that has the greatest order of growth.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marL="0" indent="0">
                  <a:lnSpc>
                    <a:spcPct val="120000"/>
                  </a:lnSpc>
                  <a:buNone/>
                  <a:defRPr/>
                </a:pPr>
                <a:r>
                  <a:rPr lang="en-CA" sz="2200" b="0" dirty="0">
                    <a:cs typeface="Arial" panose="020B0604020202020204" pitchFamily="34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CA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a:rPr lang="en-CA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+ 100</a:t>
                </a:r>
                <a14:m>
                  <m:oMath xmlns:m="http://schemas.openxmlformats.org/officeDocument/2006/math">
                    <m:r>
                      <a:rPr lang="en-CA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func>
                      <m:funcPr>
                        <m:ctrlPr>
                          <a:rPr lang="en-CA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CA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CA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CA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∈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(max (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CA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func>
                      <m:funcPr>
                        <m:ctrlPr>
                          <a:rPr lang="en-CA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2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CA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  <m:r>
                      <a:rPr lang="en-CA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CA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CA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)) = (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CA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CA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).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200" dirty="0">
                    <a:cs typeface="Times New Roman" pitchFamily="18" charset="0"/>
                  </a:rPr>
                  <a:t>						</a:t>
                </a:r>
                <a:r>
                  <a:rPr lang="en-US" sz="1600" dirty="0">
                    <a:cs typeface="Times New Roman" pitchFamily="18" charset="0"/>
                  </a:rPr>
                  <a:t>						</a:t>
                </a:r>
                <a:endParaRPr lang="en-US" sz="1600" i="1" baseline="30000" dirty="0">
                  <a:cs typeface="Times New Roman" pitchFamily="18" charset="0"/>
                  <a:sym typeface="Symbol" pitchFamily="84" charset="2"/>
                </a:endParaRPr>
              </a:p>
            </p:txBody>
          </p:sp>
        </mc:Choice>
        <mc:Fallback xmlns="">
          <p:sp>
            <p:nvSpPr>
              <p:cNvPr id="2867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607" y="1132327"/>
                <a:ext cx="10945216" cy="5544616"/>
              </a:xfrm>
              <a:blipFill>
                <a:blip r:embed="rId5"/>
                <a:stretch>
                  <a:fillRect l="-501" t="-550" r="-10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75ACFCD-62A4-DA4B-BAAD-9BCEF2238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6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787">
        <p:fade/>
      </p:transition>
    </mc:Choice>
    <mc:Fallback xmlns="">
      <p:transition spd="med" advTm="627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7828" y="188640"/>
            <a:ext cx="10729192" cy="7200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Recommended Reading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idx="1"/>
          </p:nvPr>
        </p:nvSpPr>
        <p:spPr>
          <a:xfrm>
            <a:off x="807969" y="1708391"/>
            <a:ext cx="10945216" cy="172060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2.1 The Analysis Framework</a:t>
            </a:r>
          </a:p>
          <a:p>
            <a:pPr>
              <a:lnSpc>
                <a:spcPct val="120000"/>
              </a:lnSpc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2.2 Asymptotic Notations and Basic Efficiency Classes</a:t>
            </a:r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sz="2200" dirty="0">
                <a:cs typeface="Times New Roman" pitchFamily="18" charset="0"/>
              </a:rPr>
              <a:t>					</a:t>
            </a:r>
            <a:r>
              <a:rPr lang="en-US" sz="1600" dirty="0">
                <a:cs typeface="Times New Roman" pitchFamily="18" charset="0"/>
              </a:rPr>
              <a:t>						</a:t>
            </a:r>
            <a:endParaRPr lang="en-US" sz="1600" i="1" baseline="30000" dirty="0">
              <a:cs typeface="Times New Roman" pitchFamily="18" charset="0"/>
              <a:sym typeface="Symbol" pitchFamily="8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5495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88640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Analysis of Algorithm Efficiency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>
          <a:xfrm>
            <a:off x="2133972" y="1700808"/>
            <a:ext cx="9134391" cy="4114801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Issues: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 efficiency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space efficiency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pPr lvl="1"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Techniques: 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theoretical analysis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empirical analysis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DECA5B3-D79E-5C42-B30E-7CBBC6B01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028">
        <p:fade/>
      </p:transition>
    </mc:Choice>
    <mc:Fallback xmlns="">
      <p:transition spd="med" advTm="950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0695" y="165381"/>
            <a:ext cx="9144001" cy="759583"/>
          </a:xfrm>
        </p:spPr>
        <p:txBody>
          <a:bodyPr/>
          <a:lstStyle/>
          <a:p>
            <a:pPr>
              <a:defRPr/>
            </a:pPr>
            <a:r>
              <a:rPr lang="en-US" dirty="0"/>
              <a:t>Theoretical Analysis of Time Efficiency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1125860" y="1916832"/>
            <a:ext cx="10153128" cy="3721967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efficiency is analyzed by determining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number of repetitions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basic operation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a function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input size</a:t>
            </a:r>
          </a:p>
          <a:p>
            <a:pPr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Basic operation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operation that contributes most towards the running time of the algorithm</a:t>
            </a:r>
          </a:p>
          <a:p>
            <a:pPr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Input size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size of input data.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number of  repetitions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number of times the operation is executed in solving the problem, usually in a loop.</a:t>
            </a:r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870C793-D281-404B-A713-7F87B40E2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128">
        <p:fade/>
      </p:transition>
    </mc:Choice>
    <mc:Fallback xmlns="">
      <p:transition spd="med" advTm="85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0695" y="165381"/>
            <a:ext cx="9144001" cy="759583"/>
          </a:xfrm>
        </p:spPr>
        <p:txBody>
          <a:bodyPr/>
          <a:lstStyle/>
          <a:p>
            <a:pPr>
              <a:defRPr/>
            </a:pPr>
            <a:r>
              <a:rPr lang="en-US" dirty="0"/>
              <a:t>Theoretical Analysis of Time Efficiency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981844" y="1219201"/>
            <a:ext cx="10657184" cy="5162128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efficiency is analyzed by determining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number of repetitions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basic operation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a function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input size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sz="2800" i="1" dirty="0"/>
              <a:t>                       </a:t>
            </a:r>
            <a:r>
              <a:rPr lang="en-US" sz="3200" i="1" dirty="0"/>
              <a:t>T</a:t>
            </a:r>
            <a:r>
              <a:rPr lang="en-US" sz="3200" dirty="0"/>
              <a:t>(</a:t>
            </a:r>
            <a:r>
              <a:rPr lang="en-US" sz="3200" i="1" dirty="0"/>
              <a:t>n</a:t>
            </a:r>
            <a:r>
              <a:rPr lang="en-US" sz="3200" dirty="0"/>
              <a:t>) </a:t>
            </a:r>
            <a:r>
              <a:rPr lang="en-US" sz="3200" dirty="0">
                <a:latin typeface="Lucida Grande" pitchFamily="84" charset="0"/>
                <a:cs typeface="Times New Roman" pitchFamily="18" charset="0"/>
              </a:rPr>
              <a:t>≈</a:t>
            </a:r>
            <a:r>
              <a:rPr lang="en-US" sz="3200" dirty="0"/>
              <a:t> </a:t>
            </a:r>
            <a:r>
              <a:rPr lang="en-US" sz="3200" i="1" dirty="0"/>
              <a:t>c</a:t>
            </a:r>
            <a:r>
              <a:rPr lang="en-US" sz="3200" i="1" baseline="-25000" dirty="0"/>
              <a:t>op * </a:t>
            </a:r>
            <a:r>
              <a:rPr lang="en-US" sz="3200" i="1" dirty="0"/>
              <a:t>C</a:t>
            </a:r>
            <a:r>
              <a:rPr lang="en-US" sz="3200" dirty="0"/>
              <a:t>(</a:t>
            </a:r>
            <a:r>
              <a:rPr lang="en-US" sz="3200" i="1" dirty="0"/>
              <a:t>n</a:t>
            </a:r>
            <a:r>
              <a:rPr lang="en-US" sz="3200" dirty="0"/>
              <a:t>)</a:t>
            </a:r>
          </a:p>
        </p:txBody>
      </p:sp>
      <p:grpSp>
        <p:nvGrpSpPr>
          <p:cNvPr id="21508" name="Group 15"/>
          <p:cNvGrpSpPr>
            <a:grpSpLocks/>
          </p:cNvGrpSpPr>
          <p:nvPr/>
        </p:nvGrpSpPr>
        <p:grpSpPr bwMode="auto">
          <a:xfrm>
            <a:off x="1341884" y="3140968"/>
            <a:ext cx="8333453" cy="3046019"/>
            <a:chOff x="139" y="2339"/>
            <a:chExt cx="4748" cy="1463"/>
          </a:xfrm>
        </p:grpSpPr>
        <p:sp>
          <p:nvSpPr>
            <p:cNvPr id="21509" name="Text Box 4"/>
            <p:cNvSpPr txBox="1">
              <a:spLocks noChangeArrowheads="1"/>
            </p:cNvSpPr>
            <p:nvPr/>
          </p:nvSpPr>
          <p:spPr bwMode="auto">
            <a:xfrm>
              <a:off x="139" y="3221"/>
              <a:ext cx="938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Monotype Sorts" pitchFamily="2" charset="2"/>
                <a:buChar char="b"/>
                <a:defRPr kumimoji="1" sz="2400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A50021"/>
                </a:buClr>
                <a:buChar char="•"/>
                <a:defRPr kumimoji="1" sz="2000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Char char="–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A50021"/>
                </a:buClr>
                <a:buChar char="–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000" b="0" dirty="0">
                  <a:solidFill>
                    <a:schemeClr val="tx1"/>
                  </a:solidFill>
                </a:rPr>
                <a:t>running time</a:t>
              </a:r>
            </a:p>
          </p:txBody>
        </p:sp>
        <p:sp>
          <p:nvSpPr>
            <p:cNvPr id="21510" name="Text Box 5"/>
            <p:cNvSpPr txBox="1">
              <a:spLocks noChangeArrowheads="1"/>
            </p:cNvSpPr>
            <p:nvPr/>
          </p:nvSpPr>
          <p:spPr bwMode="auto">
            <a:xfrm>
              <a:off x="1262" y="3344"/>
              <a:ext cx="1316" cy="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Monotype Sorts" pitchFamily="2" charset="2"/>
                <a:buChar char="b"/>
                <a:defRPr kumimoji="1" sz="2400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A50021"/>
                </a:buClr>
                <a:buChar char="•"/>
                <a:defRPr kumimoji="1" sz="2000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Char char="–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A50021"/>
                </a:buClr>
                <a:buChar char="–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000" b="0" dirty="0">
                  <a:solidFill>
                    <a:schemeClr val="tx1"/>
                  </a:solidFill>
                </a:rPr>
                <a:t>execution time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000" b="0" dirty="0">
                  <a:solidFill>
                    <a:schemeClr val="tx1"/>
                  </a:solidFill>
                </a:rPr>
                <a:t>for basic operation</a:t>
              </a:r>
            </a:p>
          </p:txBody>
        </p:sp>
        <p:sp>
          <p:nvSpPr>
            <p:cNvPr id="21511" name="Text Box 6"/>
            <p:cNvSpPr txBox="1">
              <a:spLocks noChangeArrowheads="1"/>
            </p:cNvSpPr>
            <p:nvPr/>
          </p:nvSpPr>
          <p:spPr bwMode="auto">
            <a:xfrm>
              <a:off x="3035" y="3309"/>
              <a:ext cx="1852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Monotype Sorts" pitchFamily="2" charset="2"/>
                <a:buChar char="b"/>
                <a:defRPr kumimoji="1" sz="2400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A50021"/>
                </a:buClr>
                <a:buChar char="•"/>
                <a:defRPr kumimoji="1" sz="2000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Char char="–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A50021"/>
                </a:buClr>
                <a:buChar char="–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000" b="0" dirty="0">
                  <a:solidFill>
                    <a:schemeClr val="tx1"/>
                  </a:solidFill>
                </a:rPr>
                <a:t>number of repetitions of  the basic operation</a:t>
              </a:r>
            </a:p>
          </p:txBody>
        </p:sp>
        <p:sp>
          <p:nvSpPr>
            <p:cNvPr id="21512" name="Line 7"/>
            <p:cNvSpPr>
              <a:spLocks noChangeShapeType="1"/>
            </p:cNvSpPr>
            <p:nvPr/>
          </p:nvSpPr>
          <p:spPr bwMode="auto">
            <a:xfrm flipV="1">
              <a:off x="746" y="3074"/>
              <a:ext cx="576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3" name="Line 8"/>
            <p:cNvSpPr>
              <a:spLocks noChangeShapeType="1"/>
            </p:cNvSpPr>
            <p:nvPr/>
          </p:nvSpPr>
          <p:spPr bwMode="auto">
            <a:xfrm flipV="1">
              <a:off x="1948" y="3098"/>
              <a:ext cx="192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4" name="Line 9"/>
            <p:cNvSpPr>
              <a:spLocks noChangeShapeType="1"/>
            </p:cNvSpPr>
            <p:nvPr/>
          </p:nvSpPr>
          <p:spPr bwMode="auto">
            <a:xfrm flipH="1" flipV="1">
              <a:off x="2705" y="3074"/>
              <a:ext cx="336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5" name="Text Box 10"/>
            <p:cNvSpPr txBox="1">
              <a:spLocks noChangeArrowheads="1"/>
            </p:cNvSpPr>
            <p:nvPr/>
          </p:nvSpPr>
          <p:spPr bwMode="auto">
            <a:xfrm>
              <a:off x="1883" y="2339"/>
              <a:ext cx="734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Monotype Sorts" pitchFamily="2" charset="2"/>
                <a:buChar char="b"/>
                <a:defRPr kumimoji="1" sz="2400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A50021"/>
                </a:buClr>
                <a:buChar char="•"/>
                <a:defRPr kumimoji="1" sz="2000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A50021"/>
                </a:buClr>
                <a:buChar char="–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A50021"/>
                </a:buClr>
                <a:buChar char="–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Char char="»"/>
                <a:defRPr kumimoji="1" b="1">
                  <a:solidFill>
                    <a:srgbClr val="FFFF99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000" b="0" dirty="0">
                  <a:solidFill>
                    <a:schemeClr val="tx1"/>
                  </a:solidFill>
                </a:rPr>
                <a:t>input size</a:t>
              </a:r>
            </a:p>
          </p:txBody>
        </p:sp>
        <p:sp>
          <p:nvSpPr>
            <p:cNvPr id="21516" name="Line 11"/>
            <p:cNvSpPr>
              <a:spLocks noChangeShapeType="1"/>
            </p:cNvSpPr>
            <p:nvPr/>
          </p:nvSpPr>
          <p:spPr bwMode="auto">
            <a:xfrm>
              <a:off x="2418" y="2569"/>
              <a:ext cx="336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7" name="Line 12"/>
            <p:cNvSpPr>
              <a:spLocks noChangeShapeType="1"/>
            </p:cNvSpPr>
            <p:nvPr/>
          </p:nvSpPr>
          <p:spPr bwMode="auto">
            <a:xfrm flipH="1">
              <a:off x="1571" y="2564"/>
              <a:ext cx="52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7D48D4-C813-3E46-8680-C86968ACCD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211">
        <p:fade/>
      </p:transition>
    </mc:Choice>
    <mc:Fallback xmlns="">
      <p:transition spd="med" advTm="63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60648"/>
            <a:ext cx="10297144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Input Size and Basic Operation Examples</a:t>
            </a:r>
          </a:p>
        </p:txBody>
      </p:sp>
      <p:graphicFrame>
        <p:nvGraphicFramePr>
          <p:cNvPr id="266243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573966080"/>
              </p:ext>
            </p:extLst>
          </p:nvPr>
        </p:nvGraphicFramePr>
        <p:xfrm>
          <a:off x="1941512" y="1340768"/>
          <a:ext cx="8305800" cy="4876802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2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Problem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Input size measure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Basic operation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0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Searching for key in a list of </a:t>
                      </a:r>
                      <a:r>
                        <a:rPr kumimoji="1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</a:t>
                      </a:r>
                      <a:r>
                        <a:rPr kumimoji="1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items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Number of items in the list,  i.e. </a:t>
                      </a:r>
                      <a:r>
                        <a:rPr kumimoji="1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Key comparison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Multiplication of two matrices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Matrix dimensions or total number of elements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Multiplication of two numbers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0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a</a:t>
                      </a:r>
                      <a:r>
                        <a:rPr kumimoji="0" lang="en-US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endParaRPr kumimoji="1" lang="en-US" sz="2000" b="1" i="1" u="none" strike="noStrike" cap="none" normalizeH="0" baseline="3000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Floating point multiplication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0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Typical graph problem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#vertices and/or #edges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Visiting a vertex or traversing an edge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A102268-8B56-EF48-9625-5BB5DCAD4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918">
        <p:fade/>
      </p:transition>
    </mc:Choice>
    <mc:Fallback xmlns="">
      <p:transition spd="med" advTm="509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352424"/>
            <a:ext cx="10153128" cy="60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Best-case, Average-case, Worst-case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idx="1"/>
          </p:nvPr>
        </p:nvSpPr>
        <p:spPr>
          <a:xfrm>
            <a:off x="909836" y="1295401"/>
            <a:ext cx="10729192" cy="5210175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some algorithms, efficiency depends on form of input:</a:t>
            </a:r>
          </a:p>
          <a:p>
            <a:pPr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Worst case: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worst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–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over inputs of size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>
              <a:defRPr/>
            </a:pP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Best case: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– 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minimum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over inputs of size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case: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– “average” over inputs of size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Number of times the basic operation will be executed on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typical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</a:p>
          <a:p>
            <a:pPr lvl="2"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the average of worst and best case</a:t>
            </a:r>
          </a:p>
          <a:p>
            <a:pPr lvl="2">
              <a:defRPr/>
            </a:pP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Number of executions of basic operations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considered as a random variable, average number of execution calculated as expectation of the random variable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477EB7C-3408-264D-9DFE-AF7BA3BA5D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418">
        <p:fade/>
      </p:transition>
    </mc:Choice>
    <mc:Fallback xmlns="">
      <p:transition spd="med" advTm="444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896" y="228600"/>
            <a:ext cx="10115032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Example: Sequential Search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22004" y="4419600"/>
            <a:ext cx="6336704" cy="2209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Worst case: n</a:t>
            </a:r>
          </a:p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Best case: 1</a:t>
            </a:r>
          </a:p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Average case: p(n+1)/2  +  n(1-p)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[1.p/n + 2.p/n + … +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i.p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/n + … +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n.p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/n] + n.(1-p)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= (p/n ) [1 + 2 + … +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+ … + n] + n(1-p) </a:t>
            </a:r>
          </a:p>
        </p:txBody>
      </p:sp>
      <p:pic>
        <p:nvPicPr>
          <p:cNvPr id="29700" name="Picture 4" descr="2_1a"/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3787" y="1026318"/>
            <a:ext cx="7391400" cy="3281363"/>
          </a:xfrm>
          <a:solidFill>
            <a:schemeClr val="tx1"/>
          </a:solidFill>
        </p:spPr>
      </p:pic>
      <p:graphicFrame>
        <p:nvGraphicFramePr>
          <p:cNvPr id="29701" name="Object 6"/>
          <p:cNvGraphicFramePr>
            <a:graphicFrameLocks noChangeAspect="1"/>
          </p:cNvGraphicFramePr>
          <p:nvPr/>
        </p:nvGraphicFramePr>
        <p:xfrm>
          <a:off x="6037262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" name="Equation" r:id="rId7" imgW="114151" imgH="215619" progId="Equation.3">
                  <p:embed/>
                </p:oleObj>
              </mc:Choice>
              <mc:Fallback>
                <p:oleObj name="Equation" r:id="rId7" imgW="114151" imgH="215619" progId="Equation.3">
                  <p:embed/>
                  <p:pic>
                    <p:nvPicPr>
                      <p:cNvPr id="2970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7262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59186BF-41F4-0546-A67D-8F1FC994A8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695">
        <p:fade/>
      </p:transition>
    </mc:Choice>
    <mc:Fallback xmlns="">
      <p:transition spd="med" advTm="83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116632"/>
            <a:ext cx="10441160" cy="66558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Types of Formulas for Basic Operation’s Count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>
          <a:xfrm>
            <a:off x="1233872" y="1340768"/>
            <a:ext cx="10225136" cy="45365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Exact formula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e.g., C(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-1)/2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Formula indicating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order of growth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specific multiplicative constant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e.g., C(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≈ 0.5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Formula indicating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order of growth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unknown multiplicative constant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e.g., C(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≈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2F293E-465F-5141-A6AD-9756D39E8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283">
        <p:fade/>
      </p:transition>
    </mc:Choice>
    <mc:Fallback xmlns="">
      <p:transition spd="med" advTm="442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49C11C-71DC-49B6-ACD8-27E3AE088D14}">
  <ds:schemaRefs>
    <ds:schemaRef ds:uri="40262f94-9f35-4ac3-9a90-690165a166b7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4f35948-e619-41b3-aa29-22878b09cfd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atom design slides</Template>
  <TotalTime>8561</TotalTime>
  <Words>2764</Words>
  <Application>Microsoft Macintosh PowerPoint</Application>
  <PresentationFormat>Custom</PresentationFormat>
  <Paragraphs>333</Paragraphs>
  <Slides>29</Slides>
  <Notes>28</Notes>
  <HiddenSlides>0</HiddenSlides>
  <MMClips>26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B Frutiger Bold</vt:lpstr>
      <vt:lpstr>Arial</vt:lpstr>
      <vt:lpstr>Arial Narrow</vt:lpstr>
      <vt:lpstr>Cambria Math</vt:lpstr>
      <vt:lpstr>Century Gothic</vt:lpstr>
      <vt:lpstr>Lucida Grande</vt:lpstr>
      <vt:lpstr>Monotype Sorts</vt:lpstr>
      <vt:lpstr>Symbol</vt:lpstr>
      <vt:lpstr>Times New Roman</vt:lpstr>
      <vt:lpstr>Blue atom design template</vt:lpstr>
      <vt:lpstr>Equation</vt:lpstr>
      <vt:lpstr>The Analysis and Design of           Computer Algorithms</vt:lpstr>
      <vt:lpstr> </vt:lpstr>
      <vt:lpstr>Analysis of Algorithm Efficiency</vt:lpstr>
      <vt:lpstr>Theoretical Analysis of Time Efficiency</vt:lpstr>
      <vt:lpstr>Theoretical Analysis of Time Efficiency</vt:lpstr>
      <vt:lpstr>Input Size and Basic Operation Examples</vt:lpstr>
      <vt:lpstr>Best-case, Average-case, Worst-case</vt:lpstr>
      <vt:lpstr>Example: Sequential Search</vt:lpstr>
      <vt:lpstr>Types of Formulas for Basic Operation’s Count</vt:lpstr>
      <vt:lpstr>Order of Growth </vt:lpstr>
      <vt:lpstr>Order of Growth </vt:lpstr>
      <vt:lpstr>Values of Some Important Functions as n  </vt:lpstr>
      <vt:lpstr>Asymptotic Order of Growth</vt:lpstr>
      <vt:lpstr>Big-oh</vt:lpstr>
      <vt:lpstr>Establishing Order of Growth Using the Definition</vt:lpstr>
      <vt:lpstr>Big-omega</vt:lpstr>
      <vt:lpstr>Establishing Order of Growth Using the Definition</vt:lpstr>
      <vt:lpstr>Big-theta</vt:lpstr>
      <vt:lpstr>Establishing Order of Growth Using the Definition</vt:lpstr>
      <vt:lpstr>Some Properties of Asymptotic Order of Growth</vt:lpstr>
      <vt:lpstr>Basic Asymptotic Efficiency Classes</vt:lpstr>
      <vt:lpstr>Efficiency Classes and Asymptotic Notations </vt:lpstr>
      <vt:lpstr>Efficiency Classes and Asymptotic Notations </vt:lpstr>
      <vt:lpstr>Establishing Order of Growth Using Limits</vt:lpstr>
      <vt:lpstr>Establishing Order of Growth Using Limits</vt:lpstr>
      <vt:lpstr>L’Hôpital’s Rule and Stirling’s Formula</vt:lpstr>
      <vt:lpstr>Orders of Growth of Some Important Functions</vt:lpstr>
      <vt:lpstr>Determine the Efficiency Class of an Algorithm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F. Wang</dc:creator>
  <cp:lastModifiedBy>F. Wang</cp:lastModifiedBy>
  <cp:revision>394</cp:revision>
  <dcterms:created xsi:type="dcterms:W3CDTF">2020-06-14T16:45:24Z</dcterms:created>
  <dcterms:modified xsi:type="dcterms:W3CDTF">2021-01-12T17:50:15Z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